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5" r:id="rId4"/>
  </p:sldMasterIdLst>
  <p:notesMasterIdLst>
    <p:notesMasterId r:id="rId28"/>
  </p:notesMasterIdLst>
  <p:sldIdLst>
    <p:sldId id="726" r:id="rId5"/>
    <p:sldId id="1096" r:id="rId6"/>
    <p:sldId id="1107" r:id="rId7"/>
    <p:sldId id="1100" r:id="rId8"/>
    <p:sldId id="1114" r:id="rId9"/>
    <p:sldId id="1101" r:id="rId10"/>
    <p:sldId id="1120" r:id="rId11"/>
    <p:sldId id="1116" r:id="rId12"/>
    <p:sldId id="1117" r:id="rId13"/>
    <p:sldId id="1118" r:id="rId14"/>
    <p:sldId id="1119" r:id="rId15"/>
    <p:sldId id="1108" r:id="rId16"/>
    <p:sldId id="1115" r:id="rId17"/>
    <p:sldId id="1110" r:id="rId18"/>
    <p:sldId id="1111" r:id="rId19"/>
    <p:sldId id="1122" r:id="rId20"/>
    <p:sldId id="1113" r:id="rId21"/>
    <p:sldId id="1103" r:id="rId22"/>
    <p:sldId id="1106" r:id="rId23"/>
    <p:sldId id="1105" r:id="rId24"/>
    <p:sldId id="1121" r:id="rId25"/>
    <p:sldId id="1104" r:id="rId26"/>
    <p:sldId id="1123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865"/>
    <a:srgbClr val="F2F2F2"/>
    <a:srgbClr val="AFABAB"/>
    <a:srgbClr val="3A456F"/>
    <a:srgbClr val="FFFFFF"/>
    <a:srgbClr val="2D3966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9424" autoAdjust="0"/>
  </p:normalViewPr>
  <p:slideViewPr>
    <p:cSldViewPr snapToGrid="0">
      <p:cViewPr varScale="1">
        <p:scale>
          <a:sx n="49" d="100"/>
          <a:sy n="49" d="100"/>
        </p:scale>
        <p:origin x="1954" y="4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1:30:38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F5DE1-BFDB-471D-8041-03C27211ED33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4A5F4-6EA3-46AC-8156-20407ABE97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265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97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504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17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38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60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98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02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5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43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949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615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50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857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373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25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629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280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02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39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598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47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4A5F4-6EA3-46AC-8156-20407ABE971F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33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74B66A7-2317-98C7-3832-4F02270836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51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각 다이어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849C5AF-C2B0-2549-7256-5A25139007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6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C5A326C-8379-45C7-9B17-7F57CA974D2D}"/>
              </a:ext>
            </a:extLst>
          </p:cNvPr>
          <p:cNvGrpSpPr/>
          <p:nvPr userDrawn="1"/>
        </p:nvGrpSpPr>
        <p:grpSpPr>
          <a:xfrm>
            <a:off x="0" y="857409"/>
            <a:ext cx="12192000" cy="6000591"/>
            <a:chOff x="0" y="428705"/>
            <a:chExt cx="12192000" cy="60005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9E8F04-BE10-488B-BACE-B8CA63B969F3}"/>
                </a:ext>
              </a:extLst>
            </p:cNvPr>
            <p:cNvSpPr/>
            <p:nvPr/>
          </p:nvSpPr>
          <p:spPr>
            <a:xfrm>
              <a:off x="0" y="428705"/>
              <a:ext cx="12192000" cy="5991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0" dist="127000" dir="162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n>
                  <a:noFill/>
                </a:ln>
                <a:solidFill>
                  <a:srgbClr val="283462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76B730-AD57-4283-B02F-377CCA2EE0B6}"/>
                </a:ext>
              </a:extLst>
            </p:cNvPr>
            <p:cNvSpPr/>
            <p:nvPr/>
          </p:nvSpPr>
          <p:spPr>
            <a:xfrm>
              <a:off x="0" y="6033741"/>
              <a:ext cx="12192000" cy="395555"/>
            </a:xfrm>
            <a:prstGeom prst="rect">
              <a:avLst/>
            </a:prstGeom>
            <a:gradFill>
              <a:gsLst>
                <a:gs pos="10000">
                  <a:srgbClr val="283462"/>
                </a:gs>
                <a:gs pos="51000">
                  <a:srgbClr val="283462">
                    <a:alpha val="90000"/>
                  </a:srgbClr>
                </a:gs>
                <a:gs pos="100000">
                  <a:srgbClr val="283462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25EF4A-8767-4E33-67BB-2C7771CD72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63423" y="1572708"/>
            <a:ext cx="4181475" cy="418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0EC089-9037-2130-68D2-27270646B84F}"/>
              </a:ext>
            </a:extLst>
          </p:cNvPr>
          <p:cNvSpPr/>
          <p:nvPr userDrawn="1"/>
        </p:nvSpPr>
        <p:spPr>
          <a:xfrm>
            <a:off x="772160" y="1572707"/>
            <a:ext cx="5897880" cy="4181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02F8CA-E3C4-1493-D365-BB3DEDC3C1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68" y="6542433"/>
            <a:ext cx="841259" cy="2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D864D5-BDEC-4BA5-B8D3-7A11B5C0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1293D-33E8-4545-9E93-CBFA1A2E8D56}" type="datetimeFigureOut">
              <a:rPr lang="ko-KR" altLang="en-US" smtClean="0"/>
              <a:t>2023-09-15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13D5B0-3B2C-4736-864A-CA4C2201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0CA58-5DB2-4DC3-9A12-14339966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AD3CA-216B-4C49-860D-E6A65C89CF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74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56D8B-DB4F-41C7-9920-65CC40BF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93EBB-114B-49B5-9A49-6B8345DA6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63371-E361-41DA-BC42-98AFD4AA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1293D-33E8-4545-9E93-CBFA1A2E8D56}" type="datetimeFigureOut">
              <a:rPr lang="ko-KR" altLang="en-US" smtClean="0"/>
              <a:t>2023-09-15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5E17C-C136-4B37-8569-AEDBEA47B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C39273-8B2E-426A-AB81-D909BF2BB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AD3CA-216B-4C49-860D-E6A65C89CF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91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jp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21F470-B68A-4000-A5EE-F9C86C37A6F8}"/>
              </a:ext>
            </a:extLst>
          </p:cNvPr>
          <p:cNvSpPr txBox="1"/>
          <p:nvPr/>
        </p:nvSpPr>
        <p:spPr>
          <a:xfrm>
            <a:off x="9353725" y="4601491"/>
            <a:ext cx="2293015" cy="1902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&lt; 2</a:t>
            </a:r>
            <a:r>
              <a:rPr kumimoji="0" lang="ko-KR" altLang="en-US" sz="2000" b="1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조 </a:t>
            </a:r>
            <a:r>
              <a:rPr kumimoji="0" lang="en-US" altLang="ko-KR" sz="2000" b="1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&gt;</a:t>
            </a:r>
          </a:p>
          <a:p>
            <a:pPr algn="ctr">
              <a:lnSpc>
                <a:spcPct val="120000"/>
              </a:lnSpc>
              <a:defRPr/>
            </a:pPr>
            <a:r>
              <a:rPr kumimoji="0" lang="en-US" altLang="ko-KR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201912488</a:t>
            </a:r>
            <a:r>
              <a:rPr lang="en-US" altLang="ko-KR" sz="2000" spc="-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0" lang="ko-KR" altLang="en-US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김형준 </a:t>
            </a:r>
            <a:endParaRPr kumimoji="0" lang="en-US" altLang="ko-KR" sz="2000" b="0" i="0" u="none" strike="noStrike" kern="1200" cap="none" spc="-2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201912519</a:t>
            </a:r>
            <a:r>
              <a:rPr lang="en-US" altLang="ko-KR" sz="2000" spc="-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0" lang="ko-KR" altLang="en-US" sz="2000" b="0" i="0" u="none" strike="noStrike" kern="1200" cap="none" spc="-20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이용주</a:t>
            </a:r>
            <a:endParaRPr kumimoji="0" lang="en-US" altLang="ko-KR" sz="2000" b="0" i="0" u="none" strike="noStrike" kern="1200" cap="none" spc="-2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0" lang="en-US" altLang="ko-KR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201912545</a:t>
            </a:r>
            <a:r>
              <a:rPr lang="en-US" altLang="ko-KR" sz="2000" spc="-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+mn-ea"/>
              </a:rPr>
              <a:t> </a:t>
            </a:r>
            <a:r>
              <a:rPr kumimoji="0" lang="ko-KR" altLang="en-US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최승혁 </a:t>
            </a:r>
            <a:endParaRPr kumimoji="0" lang="en-US" altLang="ko-KR" sz="2000" b="0" i="0" u="none" strike="noStrike" kern="1200" cap="none" spc="-2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0" lang="en-US" altLang="ko-KR" sz="2000" b="0" i="0" u="none" strike="noStrike" kern="1200" cap="none" spc="-2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202112350 </a:t>
            </a:r>
            <a:r>
              <a:rPr kumimoji="0" lang="ko-KR" altLang="en-US" sz="2000" b="0" i="0" u="none" strike="noStrike" kern="1200" cap="none" spc="-20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박경인</a:t>
            </a:r>
            <a:endParaRPr kumimoji="0" lang="en-US" altLang="ko-KR" sz="2000" b="0" i="0" u="none" strike="noStrike" kern="1200" cap="none" spc="-2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110F5-C375-DF38-638F-20602161208C}"/>
              </a:ext>
            </a:extLst>
          </p:cNvPr>
          <p:cNvSpPr txBox="1"/>
          <p:nvPr/>
        </p:nvSpPr>
        <p:spPr>
          <a:xfrm>
            <a:off x="913762" y="1317791"/>
            <a:ext cx="103644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500" spc="-200" dirty="0">
                <a:solidFill>
                  <a:prstClr val="black"/>
                </a:solidFill>
                <a:latin typeface="+mj-ea"/>
                <a:ea typeface="+mj-ea"/>
              </a:rPr>
              <a:t>범</a:t>
            </a:r>
            <a:r>
              <a:rPr kumimoji="0" lang="ko-KR" altLang="en-US" sz="250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죄와 사고를 예방하는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spc="-200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 b="1" spc="-200" dirty="0">
                <a:solidFill>
                  <a:prstClr val="black"/>
                </a:solidFill>
                <a:latin typeface="+mj-ea"/>
                <a:ea typeface="+mj-ea"/>
              </a:rPr>
              <a:t>자바라 유모차</a:t>
            </a:r>
            <a:endParaRPr lang="en-US" altLang="ko-KR" sz="5500" b="1" spc="-2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유모차 - 무료 교통개 아이콘">
            <a:extLst>
              <a:ext uri="{FF2B5EF4-FFF2-40B4-BE49-F238E27FC236}">
                <a16:creationId xmlns:a16="http://schemas.microsoft.com/office/drawing/2014/main" id="{A742DB6F-F75F-946C-F938-A286A57F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0" y="3673161"/>
            <a:ext cx="2788293" cy="27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9167DF1E-115F-623A-29BB-2D403324E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148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0"/>
    </mc:Choice>
    <mc:Fallback>
      <p:transition spd="slow" advTm="9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전방 장애물 알림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E3169-C7B6-B4C1-E481-14B131DBD7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2" t="3762" r="2382" b="4683"/>
          <a:stretch/>
        </p:blipFill>
        <p:spPr>
          <a:xfrm>
            <a:off x="666901" y="1857898"/>
            <a:ext cx="3280357" cy="2570484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5E8327-0282-264F-5581-5CAADE2A8C9C}"/>
              </a:ext>
            </a:extLst>
          </p:cNvPr>
          <p:cNvSpPr txBox="1"/>
          <p:nvPr/>
        </p:nvSpPr>
        <p:spPr>
          <a:xfrm>
            <a:off x="1753376" y="4807435"/>
            <a:ext cx="868524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적외선 센서를 이용하여 장애물과의 거리를 측정</a:t>
            </a:r>
            <a:endParaRPr lang="en-US" altLang="ko-KR" sz="1700" b="1" dirty="0">
              <a:latin typeface="+mn-ea"/>
            </a:endParaRPr>
          </a:p>
          <a:p>
            <a:r>
              <a:rPr lang="en-US" altLang="ko-KR" sz="1700" b="1" dirty="0">
                <a:latin typeface="+mn-ea"/>
              </a:rPr>
              <a:t>    ( </a:t>
            </a:r>
            <a:r>
              <a:rPr lang="ko-KR" altLang="en-US" sz="1700" b="1" dirty="0">
                <a:latin typeface="+mn-ea"/>
              </a:rPr>
              <a:t>거리에 따라 출력 전압이 변화 </a:t>
            </a:r>
            <a:r>
              <a:rPr lang="en-US" altLang="ko-KR" sz="1700" b="1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논문을 통해 확인한 기존 기술은 장애물의 유무 뿐만 아니라 거리가 가까워질 수록 알림 소리의 크기가 커지고 디스플레이로 충돌 예상 거리가 표시 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8E6201-3C3A-03AB-0462-251F2B28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742" y="1857898"/>
            <a:ext cx="3280357" cy="2570484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4C6703-AE1B-B979-DBEB-F27E7F5E32CF}"/>
              </a:ext>
            </a:extLst>
          </p:cNvPr>
          <p:cNvSpPr txBox="1"/>
          <p:nvPr/>
        </p:nvSpPr>
        <p:spPr>
          <a:xfrm>
            <a:off x="191756" y="1209119"/>
            <a:ext cx="423064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n-ea"/>
              </a:rPr>
              <a:t>&lt; </a:t>
            </a:r>
            <a:r>
              <a:rPr lang="ko-KR" altLang="en-US" sz="1700" b="1" dirty="0">
                <a:latin typeface="+mn-ea"/>
              </a:rPr>
              <a:t>충돌 방지 시스템의 블록 다이어그램 </a:t>
            </a:r>
            <a:r>
              <a:rPr lang="en-US" altLang="ko-KR" sz="1700" b="1" dirty="0">
                <a:latin typeface="+mn-ea"/>
              </a:rPr>
              <a:t>&gt;</a:t>
            </a:r>
            <a:endParaRPr lang="ko-KR" altLang="en-US" sz="17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972DBA-845D-2E4B-BF25-CD0EFB569567}"/>
              </a:ext>
            </a:extLst>
          </p:cNvPr>
          <p:cNvSpPr txBox="1"/>
          <p:nvPr/>
        </p:nvSpPr>
        <p:spPr>
          <a:xfrm>
            <a:off x="8096610" y="1209119"/>
            <a:ext cx="357662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n-ea"/>
              </a:rPr>
              <a:t>&lt; </a:t>
            </a:r>
            <a:r>
              <a:rPr lang="ko-KR" altLang="en-US" sz="1700" b="1" dirty="0">
                <a:latin typeface="+mn-ea"/>
              </a:rPr>
              <a:t>거리에 따른 알림 소리의 크기 </a:t>
            </a:r>
            <a:r>
              <a:rPr lang="en-US" altLang="ko-KR" sz="1700" b="1" dirty="0">
                <a:latin typeface="+mn-ea"/>
              </a:rPr>
              <a:t>&gt;</a:t>
            </a:r>
            <a:endParaRPr lang="ko-KR" altLang="en-US" sz="17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6A5490-A29C-2AFE-826E-2EB27010B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821" y="1857898"/>
            <a:ext cx="3280357" cy="2570484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04109-E943-01DA-4198-2478204C0B22}"/>
              </a:ext>
            </a:extLst>
          </p:cNvPr>
          <p:cNvSpPr txBox="1"/>
          <p:nvPr/>
        </p:nvSpPr>
        <p:spPr>
          <a:xfrm>
            <a:off x="4564170" y="1209119"/>
            <a:ext cx="306365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n-ea"/>
              </a:rPr>
              <a:t>&lt; </a:t>
            </a:r>
            <a:r>
              <a:rPr lang="ko-KR" altLang="en-US" sz="1700" b="1" dirty="0">
                <a:latin typeface="+mn-ea"/>
              </a:rPr>
              <a:t>적외선 센서의 기본 특성 </a:t>
            </a:r>
            <a:r>
              <a:rPr lang="en-US" altLang="ko-KR" sz="1700" b="1" dirty="0">
                <a:latin typeface="+mn-ea"/>
              </a:rPr>
              <a:t>&gt;</a:t>
            </a:r>
            <a:endParaRPr lang="ko-KR" altLang="en-US" sz="1700" b="1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7BBCA-D4F5-F565-3D99-424679C0C134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최승혁</a:t>
            </a:r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6A682B97-59BC-8913-2F72-252D29E80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064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98"/>
    </mc:Choice>
    <mc:Fallback>
      <p:transition spd="slow" advTm="72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안전벨트 착용 알림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8090F4-8FC4-0EF6-5A72-48AC9346C658}"/>
              </a:ext>
            </a:extLst>
          </p:cNvPr>
          <p:cNvSpPr txBox="1"/>
          <p:nvPr/>
        </p:nvSpPr>
        <p:spPr>
          <a:xfrm>
            <a:off x="5072743" y="4034149"/>
            <a:ext cx="6602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안전벨트 착용 여부 감지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안전벨트에 자기장 센서를 연결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LM393</a:t>
            </a:r>
            <a:r>
              <a:rPr lang="ko-KR" altLang="en-US" b="1" dirty="0">
                <a:latin typeface="+mn-ea"/>
              </a:rPr>
              <a:t> 비교기를 사용하여 리드 스위치 모듈로 자성을 감지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1C21CC-11FB-800E-B981-CC6231E15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50" y="3488112"/>
            <a:ext cx="3233979" cy="2239148"/>
          </a:xfrm>
          <a:prstGeom prst="rect">
            <a:avLst/>
          </a:prstGeom>
          <a:ln>
            <a:solidFill>
              <a:srgbClr val="2C3865"/>
            </a:solidFill>
          </a:ln>
        </p:spPr>
      </p:pic>
      <p:pic>
        <p:nvPicPr>
          <p:cNvPr id="5" name="그림 4" descr="장치, 측정기, 게이지, 주행거리계이(가) 표시된 사진&#10;&#10;자동 생성된 설명">
            <a:extLst>
              <a:ext uri="{FF2B5EF4-FFF2-40B4-BE49-F238E27FC236}">
                <a16:creationId xmlns:a16="http://schemas.microsoft.com/office/drawing/2014/main" id="{D23C9378-081C-0AF7-5293-BF3C53A166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 r="17841"/>
          <a:stretch/>
        </p:blipFill>
        <p:spPr>
          <a:xfrm>
            <a:off x="9544144" y="1418557"/>
            <a:ext cx="2057401" cy="1909499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ED06B-85D0-B1E5-972C-7DC8C7F6B8A2}"/>
              </a:ext>
            </a:extLst>
          </p:cNvPr>
          <p:cNvSpPr txBox="1"/>
          <p:nvPr/>
        </p:nvSpPr>
        <p:spPr>
          <a:xfrm>
            <a:off x="845492" y="1752618"/>
            <a:ext cx="6444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자동차 적색 경고등</a:t>
            </a:r>
            <a:r>
              <a:rPr lang="en-US" altLang="ko-KR" b="1" dirty="0">
                <a:latin typeface="+mn-ea"/>
              </a:rPr>
              <a:t>; </a:t>
            </a:r>
            <a:r>
              <a:rPr lang="ko-KR" altLang="en-US" b="1" dirty="0">
                <a:latin typeface="+mn-ea"/>
              </a:rPr>
              <a:t>안전벨트 미착용 경고등에서 착안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# Seat Belt Reminder System</a:t>
            </a:r>
          </a:p>
        </p:txBody>
      </p:sp>
      <p:pic>
        <p:nvPicPr>
          <p:cNvPr id="8" name="그림 7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98D8A252-E575-9732-1F7F-B733A08300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8" t="15799" r="7143" b="27371"/>
          <a:stretch/>
        </p:blipFill>
        <p:spPr>
          <a:xfrm>
            <a:off x="8016017" y="1410644"/>
            <a:ext cx="1459225" cy="1909498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DE0CA-0149-E6AA-7A73-0ABD6EF24ADA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박경인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276DFB08-754C-4CAB-656C-64A01D9BC1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0859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63"/>
    </mc:Choice>
    <mc:Fallback>
      <p:transition spd="slow" advTm="56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폰트, 사각형이(가) 표시된 사진&#10;&#10;자동 생성된 설명">
            <a:extLst>
              <a:ext uri="{FF2B5EF4-FFF2-40B4-BE49-F238E27FC236}">
                <a16:creationId xmlns:a16="http://schemas.microsoft.com/office/drawing/2014/main" id="{107C4879-81A3-7230-29AD-5CBFC2C6E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12" y="1175171"/>
            <a:ext cx="9336638" cy="3366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자동 브레이크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유모차, 교통이(가) 표시된 사진&#10;&#10;자동 생성된 설명">
            <a:extLst>
              <a:ext uri="{FF2B5EF4-FFF2-40B4-BE49-F238E27FC236}">
                <a16:creationId xmlns:a16="http://schemas.microsoft.com/office/drawing/2014/main" id="{27F68718-2622-8D25-2E8A-C7BE270B74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3" r="11158"/>
          <a:stretch/>
        </p:blipFill>
        <p:spPr>
          <a:xfrm>
            <a:off x="1150776" y="2383699"/>
            <a:ext cx="2929812" cy="3712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C625B3-1202-0186-BEA4-4B3FCEEEE09C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이용주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5924676C-94D8-8DF5-64DB-8F0407B8F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32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29"/>
    </mc:Choice>
    <mc:Fallback>
      <p:transition spd="slow" advTm="56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자동 브레이크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0689C-A39B-991A-A762-3DAABF5BCC12}"/>
              </a:ext>
            </a:extLst>
          </p:cNvPr>
          <p:cNvSpPr txBox="1"/>
          <p:nvPr/>
        </p:nvSpPr>
        <p:spPr>
          <a:xfrm>
            <a:off x="1729393" y="1796495"/>
            <a:ext cx="89894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정전식</a:t>
            </a:r>
            <a:r>
              <a:rPr lang="ko-KR" altLang="en-US" b="1" dirty="0">
                <a:latin typeface="+mn-ea"/>
              </a:rPr>
              <a:t> 터치센서를 활용하여 유모차에 손이 접촉해 있는지를 판단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( </a:t>
            </a:r>
            <a:r>
              <a:rPr lang="ko-KR" altLang="en-US" b="1" dirty="0">
                <a:latin typeface="+mn-ea"/>
              </a:rPr>
              <a:t>버튼을 누른 상태면 </a:t>
            </a:r>
            <a:r>
              <a:rPr lang="en-US" altLang="ko-KR" b="1" dirty="0">
                <a:latin typeface="+mn-ea"/>
              </a:rPr>
              <a:t>HIGH, </a:t>
            </a:r>
            <a:r>
              <a:rPr lang="ko-KR" altLang="en-US" b="1" dirty="0">
                <a:latin typeface="+mn-ea"/>
              </a:rPr>
              <a:t>그렇지 않을 때에는 </a:t>
            </a:r>
            <a:r>
              <a:rPr lang="en-US" altLang="ko-KR" b="1" dirty="0">
                <a:latin typeface="+mn-ea"/>
              </a:rPr>
              <a:t>LOW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만약 손이 유모차에서 떨어져 있고 유모차가 움직이는 상태이면  브레이크를 작동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유모차 속도가 </a:t>
            </a:r>
            <a:r>
              <a:rPr lang="en-US" altLang="ko-KR" b="1" dirty="0">
                <a:latin typeface="+mn-ea"/>
              </a:rPr>
              <a:t>0</a:t>
            </a:r>
            <a:r>
              <a:rPr lang="ko-KR" altLang="en-US" b="1" dirty="0">
                <a:latin typeface="+mn-ea"/>
              </a:rPr>
              <a:t>이 될 때까지</a:t>
            </a:r>
            <a:r>
              <a:rPr lang="en-US" altLang="ko-KR" b="1" dirty="0">
                <a:latin typeface="+mn-ea"/>
              </a:rPr>
              <a:t>,</a:t>
            </a:r>
            <a:r>
              <a:rPr lang="ko-KR" altLang="en-US" b="1" dirty="0">
                <a:latin typeface="+mn-ea"/>
              </a:rPr>
              <a:t> 브레이크 패드로 바퀴와 마찰을 일으킨다</a:t>
            </a:r>
            <a:r>
              <a:rPr lang="en-US" altLang="ko-KR" b="1" dirty="0">
                <a:latin typeface="+mn-ea"/>
              </a:rPr>
              <a:t>.</a:t>
            </a: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속도가 </a:t>
            </a:r>
            <a:r>
              <a:rPr lang="en-US" altLang="ko-KR" b="1" dirty="0">
                <a:latin typeface="+mn-ea"/>
              </a:rPr>
              <a:t>0</a:t>
            </a:r>
            <a:r>
              <a:rPr lang="ko-KR" altLang="en-US" b="1" dirty="0">
                <a:latin typeface="+mn-ea"/>
              </a:rPr>
              <a:t>이 되면 </a:t>
            </a:r>
            <a:r>
              <a:rPr lang="ko-KR" altLang="en-US" b="1" dirty="0" err="1">
                <a:latin typeface="+mn-ea"/>
              </a:rPr>
              <a:t>서보</a:t>
            </a:r>
            <a:r>
              <a:rPr lang="ko-KR" altLang="en-US" b="1" dirty="0">
                <a:latin typeface="+mn-ea"/>
              </a:rPr>
              <a:t> 모터가 바퀴를 잠그는 걸쇠를 활성화</a:t>
            </a:r>
            <a:endParaRPr lang="en-US" altLang="ko-KR" sz="1500" b="1" dirty="0">
              <a:latin typeface="+mn-ea"/>
            </a:endParaRPr>
          </a:p>
          <a:p>
            <a:endParaRPr lang="en-US" altLang="ko-KR" sz="1500" b="1" dirty="0">
              <a:latin typeface="+mn-ea"/>
            </a:endParaRPr>
          </a:p>
          <a:p>
            <a:endParaRPr lang="en-US" altLang="ko-KR" sz="15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보호자 부주의로 인한 유모차 낙상사고를 예방할 수 있는 효과가 기대됨</a:t>
            </a:r>
            <a:endParaRPr lang="en-US" altLang="ko-KR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867FBA-0873-1B22-2864-A593D9A4B5A2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이용주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6DB65B8F-41A7-8757-B98D-0B64B6BAC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468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49"/>
    </mc:Choice>
    <mc:Fallback>
      <p:transition spd="slow" advTm="56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온도 확인 및 </a:t>
            </a:r>
            <a:r>
              <a:rPr lang="en-US" altLang="ko-KR" sz="2800" b="1" spc="-200" dirty="0">
                <a:solidFill>
                  <a:prstClr val="black"/>
                </a:solidFill>
                <a:latin typeface="+mj-ea"/>
                <a:ea typeface="+mj-ea"/>
              </a:rPr>
              <a:t>LED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알림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 descr="스크린샷, 텍스트, 화이트, 폰트이(가) 표시된 사진&#10;&#10;자동 생성된 설명">
            <a:extLst>
              <a:ext uri="{FF2B5EF4-FFF2-40B4-BE49-F238E27FC236}">
                <a16:creationId xmlns:a16="http://schemas.microsoft.com/office/drawing/2014/main" id="{83723D3C-2A79-844D-B6D4-CAAC231B2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94" y="1091367"/>
            <a:ext cx="7213211" cy="1188881"/>
          </a:xfrm>
          <a:prstGeom prst="rect">
            <a:avLst/>
          </a:prstGeom>
        </p:spPr>
      </p:pic>
      <p:pic>
        <p:nvPicPr>
          <p:cNvPr id="19" name="그림 18" descr="교통, 유모차이(가) 표시된 사진&#10;&#10;자동 생성된 설명">
            <a:extLst>
              <a:ext uri="{FF2B5EF4-FFF2-40B4-BE49-F238E27FC236}">
                <a16:creationId xmlns:a16="http://schemas.microsoft.com/office/drawing/2014/main" id="{69ABD550-8507-E2E0-5261-325D7FA190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/>
          <a:stretch/>
        </p:blipFill>
        <p:spPr>
          <a:xfrm>
            <a:off x="8254481" y="2501388"/>
            <a:ext cx="2857539" cy="3812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7C9386-3503-A036-7A7D-A00E2DBD5124}"/>
              </a:ext>
            </a:extLst>
          </p:cNvPr>
          <p:cNvSpPr txBox="1"/>
          <p:nvPr/>
        </p:nvSpPr>
        <p:spPr>
          <a:xfrm>
            <a:off x="945503" y="3253630"/>
            <a:ext cx="70046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온도 센서를 이용하여 유모차 내부의 온도를 측정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( </a:t>
            </a:r>
            <a:r>
              <a:rPr lang="ko-KR" altLang="en-US" b="1" dirty="0">
                <a:latin typeface="+mn-ea"/>
              </a:rPr>
              <a:t>측정 온도 범위</a:t>
            </a:r>
            <a:r>
              <a:rPr lang="en-US" altLang="ko-KR" b="1" dirty="0">
                <a:latin typeface="+mn-ea"/>
              </a:rPr>
              <a:t>: -40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+mn-ea"/>
              </a:rPr>
              <a:t>° ~ 125° )</a:t>
            </a:r>
          </a:p>
          <a:p>
            <a:endParaRPr lang="en-US" altLang="ko-KR" b="1" dirty="0">
              <a:solidFill>
                <a:srgbClr val="202122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온도가 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1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도 변할 때 출력 전압이 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10mV 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변화하며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영하의 온도까지 측정하도록 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500mV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가 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0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도인 기준으로 제작됨</a:t>
            </a:r>
            <a:endParaRPr lang="en-US" altLang="ko-KR" b="1" dirty="0">
              <a:solidFill>
                <a:srgbClr val="202122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202122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영유아의 적정온도는 약 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22~25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+mn-ea"/>
              </a:rPr>
              <a:t>° 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로 온도 조절을 통해 영유아에게 쾌적한 환경을 만들어 줌</a:t>
            </a:r>
            <a:endParaRPr lang="ko-KR" altLang="en-US" b="1" dirty="0">
              <a:latin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ADFAC61-4584-8901-2A4C-473AC353455B}"/>
                  </a:ext>
                </a:extLst>
              </p14:cNvPr>
              <p14:cNvContentPartPr/>
              <p14:nvPr/>
            </p14:nvContentPartPr>
            <p14:xfrm>
              <a:off x="7724723" y="1833438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ADFAC61-4584-8901-2A4C-473AC35345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15723" y="182443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04CB78F-372E-937D-B0D8-31299AFED6FA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박경인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684A6EF-906E-5E75-8C6E-24B220D05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488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07"/>
    </mc:Choice>
    <mc:Fallback>
      <p:transition spd="slow" advTm="45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범죄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 예방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 descr="스크린샷, 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E485A9ED-9F5F-0201-0CC7-AAA153003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67" y="1071769"/>
            <a:ext cx="8201025" cy="2076450"/>
          </a:xfrm>
          <a:prstGeom prst="rect">
            <a:avLst/>
          </a:prstGeom>
        </p:spPr>
      </p:pic>
      <p:pic>
        <p:nvPicPr>
          <p:cNvPr id="7" name="그림 6" descr="교통, 바퀴, 유모차, 자동차 부품이(가) 표시된 사진&#10;&#10;자동 생성된 설명">
            <a:extLst>
              <a:ext uri="{FF2B5EF4-FFF2-40B4-BE49-F238E27FC236}">
                <a16:creationId xmlns:a16="http://schemas.microsoft.com/office/drawing/2014/main" id="{BFED0E05-359E-9AFC-38A1-00E286E3C6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0419"/>
          <a:stretch/>
        </p:blipFill>
        <p:spPr>
          <a:xfrm>
            <a:off x="1156996" y="2501878"/>
            <a:ext cx="2562808" cy="3656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747D48-DEDB-8076-D2B4-87B0B22C67B1}"/>
              </a:ext>
            </a:extLst>
          </p:cNvPr>
          <p:cNvSpPr txBox="1"/>
          <p:nvPr/>
        </p:nvSpPr>
        <p:spPr>
          <a:xfrm>
            <a:off x="4140169" y="3523350"/>
            <a:ext cx="6845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아두이노와</a:t>
            </a:r>
            <a:r>
              <a:rPr lang="ko-KR" altLang="en-US" sz="1600" b="1" dirty="0"/>
              <a:t> 보호자의 스마트폰을 블루투스 </a:t>
            </a:r>
            <a:r>
              <a:rPr lang="ko-KR" altLang="en-US" sz="1600" b="1" dirty="0" err="1"/>
              <a:t>페어링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아두이노는</a:t>
            </a:r>
            <a:r>
              <a:rPr lang="ko-KR" altLang="en-US" sz="1600" b="1" dirty="0"/>
              <a:t> 블루투스 신호 강도를 수신하며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 신호의 강도를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모니터링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신호가 일정 강도 이하로 떨어지면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아두이노는</a:t>
            </a:r>
            <a:r>
              <a:rPr lang="ko-KR" altLang="en-US" sz="1600" b="1" dirty="0"/>
              <a:t> 사이렌과 </a:t>
            </a:r>
            <a:r>
              <a:rPr lang="en-US" altLang="ko-KR" sz="1600" b="1" dirty="0"/>
              <a:t>LED</a:t>
            </a:r>
            <a:r>
              <a:rPr lang="ko-KR" altLang="en-US" sz="1600" b="1" dirty="0"/>
              <a:t>를 작동해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범죄 사실을 알림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보호자의 스마트폰에도 범죄 사실을 알리고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어플을 통해 이를 </a:t>
            </a:r>
            <a:endParaRPr lang="en-US" altLang="ko-KR" sz="1600" b="1" dirty="0"/>
          </a:p>
          <a:p>
            <a:r>
              <a:rPr lang="en-US" altLang="ko-KR" sz="1600" b="1" dirty="0"/>
              <a:t>     </a:t>
            </a:r>
            <a:r>
              <a:rPr lang="ko-KR" altLang="en-US" sz="1600" b="1" dirty="0"/>
              <a:t>해제할 수 있음</a:t>
            </a:r>
            <a:endParaRPr lang="en-US" altLang="ko-K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6C7222-0749-5249-78E9-E934DAE36F42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82332833-2B3D-765E-0450-4A2BD5346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282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55"/>
    </mc:Choice>
    <mc:Fallback>
      <p:transition spd="slow" advTm="41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전방 장애물 알림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E1E38D74-A5CD-0544-F54F-BA74A3118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112876"/>
            <a:ext cx="6877050" cy="1133475"/>
          </a:xfrm>
          <a:prstGeom prst="rect">
            <a:avLst/>
          </a:prstGeom>
        </p:spPr>
      </p:pic>
      <p:pic>
        <p:nvPicPr>
          <p:cNvPr id="12" name="그림 11" descr="교통, 바퀴, 스크린샷, 자동차 부품이(가) 표시된 사진&#10;&#10;자동 생성된 설명">
            <a:extLst>
              <a:ext uri="{FF2B5EF4-FFF2-40B4-BE49-F238E27FC236}">
                <a16:creationId xmlns:a16="http://schemas.microsoft.com/office/drawing/2014/main" id="{CB0FB22E-4064-EB2E-CCB2-F8078E89D0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3"/>
          <a:stretch/>
        </p:blipFill>
        <p:spPr>
          <a:xfrm>
            <a:off x="8400136" y="2501853"/>
            <a:ext cx="2953022" cy="3539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F2D2AC-85D6-95CD-1C87-B6B0B05D378A}"/>
              </a:ext>
            </a:extLst>
          </p:cNvPr>
          <p:cNvSpPr txBox="1"/>
          <p:nvPr/>
        </p:nvSpPr>
        <p:spPr>
          <a:xfrm>
            <a:off x="984068" y="2501853"/>
            <a:ext cx="687704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적외선 센서를 통해 전방 장애물과의 거리를 측정</a:t>
            </a:r>
            <a:endParaRPr lang="en-US" altLang="ko-KR" sz="1700" b="1" dirty="0">
              <a:latin typeface="+mn-ea"/>
            </a:endParaRPr>
          </a:p>
          <a:p>
            <a:r>
              <a:rPr lang="en-US" altLang="ko-KR" sz="1700" b="1" dirty="0">
                <a:latin typeface="+mn-ea"/>
              </a:rPr>
              <a:t>    (</a:t>
            </a:r>
            <a:r>
              <a:rPr lang="ko-KR" altLang="en-US" sz="1700" b="1" dirty="0">
                <a:latin typeface="+mn-ea"/>
              </a:rPr>
              <a:t>최대 </a:t>
            </a:r>
            <a:r>
              <a:rPr lang="en-US" altLang="ko-KR" sz="1700" b="1" dirty="0">
                <a:latin typeface="+mn-ea"/>
              </a:rPr>
              <a:t>200cm, Time-Of-Flight </a:t>
            </a:r>
            <a:r>
              <a:rPr lang="ko-KR" altLang="en-US" sz="1700" b="1" dirty="0">
                <a:latin typeface="+mn-ea"/>
              </a:rPr>
              <a:t>기술로 </a:t>
            </a:r>
            <a:r>
              <a:rPr lang="ko-KR" altLang="en-US" sz="1700" b="1" dirty="0" err="1">
                <a:latin typeface="+mn-ea"/>
              </a:rPr>
              <a:t>고정밀</a:t>
            </a:r>
            <a:r>
              <a:rPr lang="ko-KR" altLang="en-US" sz="1700" b="1" dirty="0">
                <a:latin typeface="+mn-ea"/>
              </a:rPr>
              <a:t> 측정 가능</a:t>
            </a:r>
            <a:r>
              <a:rPr lang="en-US" altLang="ko-KR" sz="1700" b="1" dirty="0">
                <a:latin typeface="+mn-ea"/>
              </a:rPr>
              <a:t>)</a:t>
            </a:r>
          </a:p>
          <a:p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일정 거리 이하로 장애물이 가까이 오게 되면 </a:t>
            </a:r>
            <a:r>
              <a:rPr lang="en-US" altLang="ko-KR" sz="1700" b="1" dirty="0">
                <a:latin typeface="+mn-ea"/>
              </a:rPr>
              <a:t>LCD</a:t>
            </a:r>
            <a:r>
              <a:rPr lang="ko-KR" altLang="en-US" sz="1700" b="1" dirty="0">
                <a:latin typeface="+mn-ea"/>
              </a:rPr>
              <a:t>디스플레이에</a:t>
            </a:r>
            <a:endParaRPr lang="en-US" altLang="ko-KR" sz="1700" b="1" dirty="0">
              <a:latin typeface="+mn-ea"/>
            </a:endParaRPr>
          </a:p>
          <a:p>
            <a:r>
              <a:rPr lang="en-US" altLang="ko-KR" sz="1700" b="1" dirty="0">
                <a:latin typeface="+mn-ea"/>
              </a:rPr>
              <a:t>    </a:t>
            </a:r>
            <a:r>
              <a:rPr lang="ko-KR" altLang="en-US" sz="1700" b="1" dirty="0">
                <a:latin typeface="+mn-ea"/>
              </a:rPr>
              <a:t>경고 문구 출력</a:t>
            </a: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추가적으로 스피커를 통하여 경고 알림도 출력</a:t>
            </a: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이를 통해 사용자에게 미처 확인하지 못한 장애물로 인한</a:t>
            </a:r>
            <a:endParaRPr lang="en-US" altLang="ko-KR" sz="1700" b="1" dirty="0">
              <a:latin typeface="+mn-ea"/>
            </a:endParaRPr>
          </a:p>
          <a:p>
            <a:r>
              <a:rPr lang="en-US" altLang="ko-KR" sz="1700" b="1" dirty="0">
                <a:latin typeface="+mn-ea"/>
              </a:rPr>
              <a:t>    </a:t>
            </a:r>
            <a:r>
              <a:rPr lang="ko-KR" altLang="en-US" sz="1700" b="1" dirty="0">
                <a:latin typeface="+mn-ea"/>
              </a:rPr>
              <a:t>전방 충돌</a:t>
            </a:r>
            <a:r>
              <a:rPr lang="en-US" altLang="ko-KR" sz="1700" b="1" dirty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위험을 알릴 수 있어 안전사고 예방에 도움을 줄 수</a:t>
            </a:r>
            <a:endParaRPr lang="en-US" altLang="ko-KR" sz="1700" b="1" dirty="0">
              <a:latin typeface="+mn-ea"/>
            </a:endParaRPr>
          </a:p>
          <a:p>
            <a:r>
              <a:rPr lang="en-US" altLang="ko-KR" sz="1700" b="1" dirty="0">
                <a:latin typeface="+mn-ea"/>
              </a:rPr>
              <a:t>    </a:t>
            </a:r>
            <a:r>
              <a:rPr lang="ko-KR" altLang="en-US" sz="1700" b="1" dirty="0">
                <a:latin typeface="+mn-ea"/>
              </a:rPr>
              <a:t>있을 것으로 예상됨</a:t>
            </a:r>
            <a:endParaRPr lang="en-US" altLang="ko-KR" sz="1700" b="1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F4C0A-2CA1-9AAA-840C-251C1E46D23C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최승혁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FAFC5D9-ACF4-BFE4-6A07-102DB25360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727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21"/>
    </mc:Choice>
    <mc:Fallback>
      <p:transition spd="slow" advTm="32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소개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안전벨트 착용 알림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1435AF-86EC-EEB4-9D2D-73FE386E9EB0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 descr="텍스트, 폰트, 스크린샷, 상징이(가) 표시된 사진&#10;&#10;자동 생성된 설명">
            <a:extLst>
              <a:ext uri="{FF2B5EF4-FFF2-40B4-BE49-F238E27FC236}">
                <a16:creationId xmlns:a16="http://schemas.microsoft.com/office/drawing/2014/main" id="{C10CE8B1-561B-01E4-99D1-37B02B045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52" y="1152963"/>
            <a:ext cx="5860496" cy="2085975"/>
          </a:xfrm>
          <a:prstGeom prst="rect">
            <a:avLst/>
          </a:prstGeom>
        </p:spPr>
      </p:pic>
      <p:pic>
        <p:nvPicPr>
          <p:cNvPr id="7" name="그림 6" descr="교통, 유모차이(가) 표시된 사진&#10;&#10;자동 생성된 설명">
            <a:extLst>
              <a:ext uri="{FF2B5EF4-FFF2-40B4-BE49-F238E27FC236}">
                <a16:creationId xmlns:a16="http://schemas.microsoft.com/office/drawing/2014/main" id="{B3295C9C-EDEA-9BF6-32E3-B643AA3739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1" t="320" r="4327" b="-320"/>
          <a:stretch/>
        </p:blipFill>
        <p:spPr>
          <a:xfrm>
            <a:off x="8727233" y="2490351"/>
            <a:ext cx="2693436" cy="37698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6136F2-5D45-5C38-B0BA-0719A19758F8}"/>
              </a:ext>
            </a:extLst>
          </p:cNvPr>
          <p:cNvSpPr txBox="1"/>
          <p:nvPr/>
        </p:nvSpPr>
        <p:spPr>
          <a:xfrm>
            <a:off x="1022242" y="3619063"/>
            <a:ext cx="7176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안전벨트에 설치된 압력 센서를 통해 안전벨트 착용 확인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( </a:t>
            </a:r>
            <a:r>
              <a:rPr lang="ko-KR" altLang="en-US" b="1" dirty="0">
                <a:latin typeface="+mn-ea"/>
              </a:rPr>
              <a:t>최소 반응</a:t>
            </a:r>
            <a:r>
              <a:rPr lang="en-US" altLang="ko-KR" b="1" dirty="0">
                <a:latin typeface="+mn-ea"/>
              </a:rPr>
              <a:t>: 0.5N, </a:t>
            </a:r>
            <a:r>
              <a:rPr lang="ko-KR" altLang="en-US" b="1" dirty="0">
                <a:latin typeface="+mn-ea"/>
              </a:rPr>
              <a:t>측정범위</a:t>
            </a:r>
            <a:r>
              <a:rPr lang="en-US" altLang="ko-KR" b="1" dirty="0">
                <a:latin typeface="+mn-ea"/>
              </a:rPr>
              <a:t>: 0.5N ~ 20N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안전벨트를 미착용 했을 시에 </a:t>
            </a:r>
            <a:r>
              <a:rPr lang="en-US" altLang="ko-KR" b="1" dirty="0">
                <a:latin typeface="+mn-ea"/>
              </a:rPr>
              <a:t>LCD</a:t>
            </a:r>
            <a:r>
              <a:rPr lang="ko-KR" altLang="en-US" b="1" dirty="0">
                <a:latin typeface="+mn-ea"/>
              </a:rPr>
              <a:t>디스플레이에 경고 문구 출력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안전벨트 미착용으로 인한 영유아 유모차 낙상사고 예방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0C653C-1DEB-870E-9E67-433A5BDCC904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박경인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A7110648-AF25-97B8-2D71-FF8E7E73A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744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42"/>
    </mc:Choice>
    <mc:Fallback>
      <p:transition spd="slow" advTm="28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조원 별 역할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3E0387C-4526-2E4B-9ECB-B3119AE7846E}"/>
              </a:ext>
            </a:extLst>
          </p:cNvPr>
          <p:cNvSpPr/>
          <p:nvPr/>
        </p:nvSpPr>
        <p:spPr>
          <a:xfrm>
            <a:off x="1099722" y="1199336"/>
            <a:ext cx="1488566" cy="372142"/>
          </a:xfrm>
          <a:prstGeom prst="roundRect">
            <a:avLst/>
          </a:prstGeom>
          <a:solidFill>
            <a:srgbClr val="2C38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김형준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1B9161-8B05-1C37-8A65-1A16C6371567}"/>
              </a:ext>
            </a:extLst>
          </p:cNvPr>
          <p:cNvSpPr/>
          <p:nvPr/>
        </p:nvSpPr>
        <p:spPr>
          <a:xfrm>
            <a:off x="584005" y="1816234"/>
            <a:ext cx="2520000" cy="4320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전반적인 일정관리 및  프로젝트 총괄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유모차 내부의 온도를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디스플레이로 출력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스마트폰을 활용한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범죄 예방 알람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작동 및 중지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881B7A-4476-C0D0-C85A-D4EEF3A54804}"/>
              </a:ext>
            </a:extLst>
          </p:cNvPr>
          <p:cNvSpPr/>
          <p:nvPr/>
        </p:nvSpPr>
        <p:spPr>
          <a:xfrm>
            <a:off x="3374618" y="1816234"/>
            <a:ext cx="2520000" cy="4320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고무 패드를 이용한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자동 브레이크 작동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유모차 내부 온도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측정 및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LED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연결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아두이노와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스마트폰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블루투스 연결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9C47C8F-013E-C2E1-978E-8C3169924B8C}"/>
              </a:ext>
            </a:extLst>
          </p:cNvPr>
          <p:cNvSpPr/>
          <p:nvPr/>
        </p:nvSpPr>
        <p:spPr>
          <a:xfrm>
            <a:off x="6165231" y="1816234"/>
            <a:ext cx="2520000" cy="4320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가속도 센서를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이용하여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유모차의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속도 측정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전방에 존재하는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장애물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확인 및 경고 문구 출력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압력센서를 활용하여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벨트 착용 유무 확인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93D45F9-6BF6-51AE-0CA7-FA93B869A779}"/>
              </a:ext>
            </a:extLst>
          </p:cNvPr>
          <p:cNvSpPr/>
          <p:nvPr/>
        </p:nvSpPr>
        <p:spPr>
          <a:xfrm>
            <a:off x="8955845" y="1816234"/>
            <a:ext cx="2520000" cy="4320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프로젝트 발표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자료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정리 및 서류작성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서보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모터를 활용하여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바퀴 걸쇠 제작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장애물 확인 시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스피커에 알림 출력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163166-1BF0-8F26-3A6B-1630AA55FFF3}"/>
              </a:ext>
            </a:extLst>
          </p:cNvPr>
          <p:cNvSpPr/>
          <p:nvPr/>
        </p:nvSpPr>
        <p:spPr>
          <a:xfrm>
            <a:off x="9471561" y="1215712"/>
            <a:ext cx="1488566" cy="372142"/>
          </a:xfrm>
          <a:prstGeom prst="roundRect">
            <a:avLst/>
          </a:prstGeom>
          <a:solidFill>
            <a:srgbClr val="2C38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박경인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47E9381-6FA1-0691-97F7-377600F04820}"/>
              </a:ext>
            </a:extLst>
          </p:cNvPr>
          <p:cNvSpPr/>
          <p:nvPr/>
        </p:nvSpPr>
        <p:spPr>
          <a:xfrm>
            <a:off x="6680948" y="1199336"/>
            <a:ext cx="1488566" cy="372142"/>
          </a:xfrm>
          <a:prstGeom prst="roundRect">
            <a:avLst/>
          </a:prstGeom>
          <a:solidFill>
            <a:srgbClr val="2C38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최승혁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694FA6-F998-A541-DCDB-6573C0ECD139}"/>
              </a:ext>
            </a:extLst>
          </p:cNvPr>
          <p:cNvSpPr/>
          <p:nvPr/>
        </p:nvSpPr>
        <p:spPr>
          <a:xfrm>
            <a:off x="3890335" y="1199336"/>
            <a:ext cx="1488566" cy="372142"/>
          </a:xfrm>
          <a:prstGeom prst="roundRect">
            <a:avLst/>
          </a:prstGeom>
          <a:solidFill>
            <a:srgbClr val="2C38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이용주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7D0B3-2553-510E-4019-98394BD842D8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9E44D638-FB69-0A97-3024-F5FA0425CC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281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39"/>
    </mc:Choice>
    <mc:Fallback>
      <p:transition spd="slow" advTm="45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일정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6AA333-3DFF-AF90-0755-CBBCC9B1E882}"/>
              </a:ext>
            </a:extLst>
          </p:cNvPr>
          <p:cNvGraphicFramePr>
            <a:graphicFrameLocks noGrp="1"/>
          </p:cNvGraphicFramePr>
          <p:nvPr/>
        </p:nvGraphicFramePr>
        <p:xfrm>
          <a:off x="671804" y="1181735"/>
          <a:ext cx="10661729" cy="4925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1331797489"/>
                    </a:ext>
                  </a:extLst>
                </a:gridCol>
                <a:gridCol w="482007">
                  <a:extLst>
                    <a:ext uri="{9D8B030D-6E8A-4147-A177-3AD203B41FA5}">
                      <a16:colId xmlns:a16="http://schemas.microsoft.com/office/drawing/2014/main" val="2672958587"/>
                    </a:ext>
                  </a:extLst>
                </a:gridCol>
              </a:tblGrid>
              <a:tr h="30784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추 진 일 정 </a:t>
                      </a:r>
                      <a:r>
                        <a:rPr lang="en-US" altLang="ko-KR" sz="13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sz="13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4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2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3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4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5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6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7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8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9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11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12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13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14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15</a:t>
                      </a:r>
                      <a:endParaRPr lang="ko-KR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역할 분담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각종 기술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기자재 조사 및 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연구 계획서 작성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자동 브레이크 시스템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온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습도 측정 알림 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설치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범죄예방 알림 스피커 설치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각종 알림을 위한 디스플레이 설치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아두이노와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각종 센서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중간보고서 작성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동작 테스트 및 기능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최종보고서 작성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동작 시연</a:t>
                      </a:r>
                      <a:endParaRPr lang="en-US" altLang="ko-KR" sz="13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결과 보고서 작성 및 제출</a:t>
                      </a:r>
                      <a:endParaRPr lang="en-US" altLang="ko-KR" sz="13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2C38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9FC5A52-6D4B-2623-7338-3654B1EC83CE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951A1E5B-B738-D7D2-0DCC-5246E85BA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92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2"/>
    </mc:Choice>
    <mc:Fallback>
      <p:transition spd="slow" advTm="31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802A6-ABD9-BF89-1AAC-6AA61957639B}"/>
              </a:ext>
            </a:extLst>
          </p:cNvPr>
          <p:cNvSpPr txBox="1"/>
          <p:nvPr/>
        </p:nvSpPr>
        <p:spPr>
          <a:xfrm>
            <a:off x="1045027" y="1617306"/>
            <a:ext cx="219162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과제 목표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기존 기술 분석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과제 소개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조원 별 역할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일정 계획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예산안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참고자료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5809A-B512-8D3D-3391-9F0A2C8DB033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박경인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48FBCD38-A6C4-B65A-EB4A-AF73C9F62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573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7"/>
    </mc:Choice>
    <mc:Fallback>
      <p:transition spd="slow" advTm="10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예산안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CEFDE9-D23B-C91F-2507-3C4EE7B8854D}"/>
              </a:ext>
            </a:extLst>
          </p:cNvPr>
          <p:cNvSpPr/>
          <p:nvPr/>
        </p:nvSpPr>
        <p:spPr>
          <a:xfrm>
            <a:off x="848828" y="1697276"/>
            <a:ext cx="5596983" cy="36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품목명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EED1BA-4F1D-BAB6-9918-3ADA345B04F1}"/>
              </a:ext>
            </a:extLst>
          </p:cNvPr>
          <p:cNvSpPr/>
          <p:nvPr/>
        </p:nvSpPr>
        <p:spPr>
          <a:xfrm>
            <a:off x="848828" y="2044836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유모차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48F26B-311D-E35E-D915-2306B8D82090}"/>
              </a:ext>
            </a:extLst>
          </p:cNvPr>
          <p:cNvSpPr/>
          <p:nvPr/>
        </p:nvSpPr>
        <p:spPr>
          <a:xfrm>
            <a:off x="848828" y="2404836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아두이노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우노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EC5D97-8615-4319-C89D-AD12790F26E4}"/>
              </a:ext>
            </a:extLst>
          </p:cNvPr>
          <p:cNvSpPr/>
          <p:nvPr/>
        </p:nvSpPr>
        <p:spPr>
          <a:xfrm>
            <a:off x="848828" y="2761089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브레드</a:t>
            </a:r>
            <a:r>
              <a:rPr lang="ko-KR" altLang="en-US" dirty="0">
                <a:solidFill>
                  <a:schemeClr val="tx1"/>
                </a:solidFill>
              </a:rPr>
              <a:t> 보드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6B5CB0-3AAC-46F5-4EEF-2416D55D6F43}"/>
              </a:ext>
            </a:extLst>
          </p:cNvPr>
          <p:cNvSpPr/>
          <p:nvPr/>
        </p:nvSpPr>
        <p:spPr>
          <a:xfrm>
            <a:off x="6445811" y="1697700"/>
            <a:ext cx="1166038" cy="36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개수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9187C4-DFAD-70B4-3BC9-C7295820A3BE}"/>
              </a:ext>
            </a:extLst>
          </p:cNvPr>
          <p:cNvSpPr/>
          <p:nvPr/>
        </p:nvSpPr>
        <p:spPr>
          <a:xfrm>
            <a:off x="6445811" y="2051480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0B914F-A639-63F1-DA46-650DAEADA4B7}"/>
              </a:ext>
            </a:extLst>
          </p:cNvPr>
          <p:cNvSpPr/>
          <p:nvPr/>
        </p:nvSpPr>
        <p:spPr>
          <a:xfrm>
            <a:off x="6445811" y="2404836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85D72F-DB34-F320-1222-88B7EF9E78AE}"/>
              </a:ext>
            </a:extLst>
          </p:cNvPr>
          <p:cNvSpPr/>
          <p:nvPr/>
        </p:nvSpPr>
        <p:spPr>
          <a:xfrm>
            <a:off x="6445811" y="2761089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D3564D-4FE0-5445-7E59-A36680E3DF9C}"/>
              </a:ext>
            </a:extLst>
          </p:cNvPr>
          <p:cNvSpPr/>
          <p:nvPr/>
        </p:nvSpPr>
        <p:spPr>
          <a:xfrm>
            <a:off x="848828" y="3121089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점퍼와이어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E66214-E57B-2A97-84DE-7085BAF91088}"/>
              </a:ext>
            </a:extLst>
          </p:cNvPr>
          <p:cNvSpPr/>
          <p:nvPr/>
        </p:nvSpPr>
        <p:spPr>
          <a:xfrm>
            <a:off x="6445811" y="3121089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43235C-D0C6-9086-0F94-03525A9AD3CF}"/>
              </a:ext>
            </a:extLst>
          </p:cNvPr>
          <p:cNvSpPr/>
          <p:nvPr/>
        </p:nvSpPr>
        <p:spPr>
          <a:xfrm>
            <a:off x="7611850" y="1697700"/>
            <a:ext cx="1865661" cy="36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금액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원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3986BD-1D02-7A55-EEFA-9FE3C4A97C10}"/>
              </a:ext>
            </a:extLst>
          </p:cNvPr>
          <p:cNvSpPr/>
          <p:nvPr/>
        </p:nvSpPr>
        <p:spPr>
          <a:xfrm>
            <a:off x="7611850" y="2051480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65,800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03B8EB-9065-4EDA-AEA0-17386A98E93B}"/>
              </a:ext>
            </a:extLst>
          </p:cNvPr>
          <p:cNvSpPr/>
          <p:nvPr/>
        </p:nvSpPr>
        <p:spPr>
          <a:xfrm>
            <a:off x="7611850" y="2404836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9,500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EB8535A-698E-CC13-57EB-D0DB92455B1D}"/>
              </a:ext>
            </a:extLst>
          </p:cNvPr>
          <p:cNvSpPr/>
          <p:nvPr/>
        </p:nvSpPr>
        <p:spPr>
          <a:xfrm>
            <a:off x="7611850" y="2761089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2,500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73EE7E-37BF-5CAA-CF29-DFA47459CFCC}"/>
              </a:ext>
            </a:extLst>
          </p:cNvPr>
          <p:cNvSpPr/>
          <p:nvPr/>
        </p:nvSpPr>
        <p:spPr>
          <a:xfrm>
            <a:off x="7611850" y="3117342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3,000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F57515-4E7E-07C7-5A9D-D228A1317ABD}"/>
              </a:ext>
            </a:extLst>
          </p:cNvPr>
          <p:cNvSpPr/>
          <p:nvPr/>
        </p:nvSpPr>
        <p:spPr>
          <a:xfrm>
            <a:off x="9477511" y="1697700"/>
            <a:ext cx="1865661" cy="36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구매처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947EEE-2F58-2B45-F9B6-DB1EBEAE25A9}"/>
              </a:ext>
            </a:extLst>
          </p:cNvPr>
          <p:cNvSpPr/>
          <p:nvPr/>
        </p:nvSpPr>
        <p:spPr>
          <a:xfrm>
            <a:off x="9477511" y="2051480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지마켓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0F1D26-ECAD-6AF5-3232-37AEBD3515B0}"/>
              </a:ext>
            </a:extLst>
          </p:cNvPr>
          <p:cNvSpPr/>
          <p:nvPr/>
        </p:nvSpPr>
        <p:spPr>
          <a:xfrm>
            <a:off x="9477511" y="2401089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482AE42-929E-877B-6000-3D6BFD4EAF6A}"/>
              </a:ext>
            </a:extLst>
          </p:cNvPr>
          <p:cNvSpPr/>
          <p:nvPr/>
        </p:nvSpPr>
        <p:spPr>
          <a:xfrm>
            <a:off x="9477511" y="2757342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7CDA1F-D105-7F7A-5767-CBF66A5C59E5}"/>
              </a:ext>
            </a:extLst>
          </p:cNvPr>
          <p:cNvSpPr/>
          <p:nvPr/>
        </p:nvSpPr>
        <p:spPr>
          <a:xfrm>
            <a:off x="9477511" y="3117342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0F77C4-A36C-D061-080F-0044D1D2CAEE}"/>
              </a:ext>
            </a:extLst>
          </p:cNvPr>
          <p:cNvSpPr/>
          <p:nvPr/>
        </p:nvSpPr>
        <p:spPr>
          <a:xfrm>
            <a:off x="848828" y="3470010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정전식</a:t>
            </a:r>
            <a:r>
              <a:rPr lang="ko-KR" altLang="en-US" dirty="0">
                <a:solidFill>
                  <a:schemeClr val="tx1"/>
                </a:solidFill>
              </a:rPr>
              <a:t> 터치센서 </a:t>
            </a:r>
            <a:r>
              <a:rPr lang="en-US" altLang="ko-KR" dirty="0">
                <a:solidFill>
                  <a:schemeClr val="tx1"/>
                </a:solidFill>
              </a:rPr>
              <a:t>(TTP223B)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A0149F-07AA-6CBC-B311-BD1F8E430B61}"/>
              </a:ext>
            </a:extLst>
          </p:cNvPr>
          <p:cNvSpPr/>
          <p:nvPr/>
        </p:nvSpPr>
        <p:spPr>
          <a:xfrm>
            <a:off x="848828" y="3830010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가속도 센서 </a:t>
            </a:r>
            <a:r>
              <a:rPr lang="en-US" altLang="ko-KR" dirty="0">
                <a:solidFill>
                  <a:schemeClr val="tx1"/>
                </a:solidFill>
              </a:rPr>
              <a:t>(MPU9250)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812D3-88F6-ECC9-2EF1-67DE2E8FC247}"/>
              </a:ext>
            </a:extLst>
          </p:cNvPr>
          <p:cNvSpPr/>
          <p:nvPr/>
        </p:nvSpPr>
        <p:spPr>
          <a:xfrm>
            <a:off x="848828" y="4186263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적외선 송수신센서 </a:t>
            </a:r>
            <a:r>
              <a:rPr lang="en-US" altLang="ko-KR" dirty="0">
                <a:solidFill>
                  <a:schemeClr val="tx1"/>
                </a:solidFill>
              </a:rPr>
              <a:t>(TCRT5000)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6D2FF3-5B24-E431-F86E-43AB9C06178F}"/>
              </a:ext>
            </a:extLst>
          </p:cNvPr>
          <p:cNvSpPr/>
          <p:nvPr/>
        </p:nvSpPr>
        <p:spPr>
          <a:xfrm>
            <a:off x="6445811" y="3466263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084819-6017-FCC5-726B-6FD91D705B43}"/>
              </a:ext>
            </a:extLst>
          </p:cNvPr>
          <p:cNvSpPr/>
          <p:nvPr/>
        </p:nvSpPr>
        <p:spPr>
          <a:xfrm>
            <a:off x="6445811" y="3819619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0A7C43-7518-1120-FFDE-FBB61B010B48}"/>
              </a:ext>
            </a:extLst>
          </p:cNvPr>
          <p:cNvSpPr/>
          <p:nvPr/>
        </p:nvSpPr>
        <p:spPr>
          <a:xfrm>
            <a:off x="6445811" y="4180043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E036E4-AE92-8C6E-9AB9-933E22F62E9E}"/>
              </a:ext>
            </a:extLst>
          </p:cNvPr>
          <p:cNvSpPr/>
          <p:nvPr/>
        </p:nvSpPr>
        <p:spPr>
          <a:xfrm>
            <a:off x="848828" y="4536153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서보</a:t>
            </a:r>
            <a:r>
              <a:rPr lang="ko-KR" altLang="en-US" dirty="0">
                <a:solidFill>
                  <a:schemeClr val="tx1"/>
                </a:solidFill>
              </a:rPr>
              <a:t> 모터 </a:t>
            </a:r>
            <a:r>
              <a:rPr lang="en-US" altLang="ko-KR" dirty="0">
                <a:solidFill>
                  <a:schemeClr val="tx1"/>
                </a:solidFill>
              </a:rPr>
              <a:t>(MG996R)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9A6479-5720-12D9-9794-557CEF337B46}"/>
              </a:ext>
            </a:extLst>
          </p:cNvPr>
          <p:cNvSpPr/>
          <p:nvPr/>
        </p:nvSpPr>
        <p:spPr>
          <a:xfrm>
            <a:off x="6445811" y="4540043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B0910C-A44C-BC9C-1A03-2D0B83380865}"/>
              </a:ext>
            </a:extLst>
          </p:cNvPr>
          <p:cNvSpPr/>
          <p:nvPr/>
        </p:nvSpPr>
        <p:spPr>
          <a:xfrm>
            <a:off x="7611850" y="3466263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1,700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A189DC-79BA-C9F1-D15B-20B1B9502DF0}"/>
              </a:ext>
            </a:extLst>
          </p:cNvPr>
          <p:cNvSpPr/>
          <p:nvPr/>
        </p:nvSpPr>
        <p:spPr>
          <a:xfrm>
            <a:off x="7611850" y="3825839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16,000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68DB43-9301-5CE8-14DB-072E30595376}"/>
              </a:ext>
            </a:extLst>
          </p:cNvPr>
          <p:cNvSpPr/>
          <p:nvPr/>
        </p:nvSpPr>
        <p:spPr>
          <a:xfrm>
            <a:off x="7611850" y="4186263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1,800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AB9853-754C-3FD8-790F-863B7C1BCC17}"/>
              </a:ext>
            </a:extLst>
          </p:cNvPr>
          <p:cNvSpPr/>
          <p:nvPr/>
        </p:nvSpPr>
        <p:spPr>
          <a:xfrm>
            <a:off x="7611850" y="4542516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13,000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B9E3E-4804-FE6B-7CB1-72E582BF08BB}"/>
              </a:ext>
            </a:extLst>
          </p:cNvPr>
          <p:cNvSpPr/>
          <p:nvPr/>
        </p:nvSpPr>
        <p:spPr>
          <a:xfrm>
            <a:off x="9477511" y="3476654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1ACED4-B110-22E2-3846-FEEE0A43470A}"/>
              </a:ext>
            </a:extLst>
          </p:cNvPr>
          <p:cNvSpPr/>
          <p:nvPr/>
        </p:nvSpPr>
        <p:spPr>
          <a:xfrm>
            <a:off x="9477511" y="3826263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5D6091-F12D-C68B-FD1B-09A62D824C52}"/>
              </a:ext>
            </a:extLst>
          </p:cNvPr>
          <p:cNvSpPr/>
          <p:nvPr/>
        </p:nvSpPr>
        <p:spPr>
          <a:xfrm>
            <a:off x="9477511" y="4182516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02E2F-BBF5-62F4-AEFB-6861069D58CA}"/>
              </a:ext>
            </a:extLst>
          </p:cNvPr>
          <p:cNvSpPr/>
          <p:nvPr/>
        </p:nvSpPr>
        <p:spPr>
          <a:xfrm>
            <a:off x="9477511" y="4542516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3BF44A-8BA8-88BC-750B-7690F321CDA8}"/>
              </a:ext>
            </a:extLst>
          </p:cNvPr>
          <p:cNvSpPr/>
          <p:nvPr/>
        </p:nvSpPr>
        <p:spPr>
          <a:xfrm>
            <a:off x="848828" y="4874255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고무 브레이크 패드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81EEB-E5F0-8905-3B78-C3BC7305B8E1}"/>
              </a:ext>
            </a:extLst>
          </p:cNvPr>
          <p:cNvSpPr/>
          <p:nvPr/>
        </p:nvSpPr>
        <p:spPr>
          <a:xfrm>
            <a:off x="6445811" y="4883917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C48494-0A86-FB86-2FF0-302A5BCA3B16}"/>
              </a:ext>
            </a:extLst>
          </p:cNvPr>
          <p:cNvSpPr/>
          <p:nvPr/>
        </p:nvSpPr>
        <p:spPr>
          <a:xfrm>
            <a:off x="7611850" y="4881587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2,400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692D8E1-CC51-6D18-5741-7FF069FAEFCA}"/>
              </a:ext>
            </a:extLst>
          </p:cNvPr>
          <p:cNvSpPr/>
          <p:nvPr/>
        </p:nvSpPr>
        <p:spPr>
          <a:xfrm>
            <a:off x="9477511" y="4881587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자전거부품가게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6EBC595-3C0D-41E8-DDDA-F821D32DFECE}"/>
              </a:ext>
            </a:extLst>
          </p:cNvPr>
          <p:cNvSpPr/>
          <p:nvPr/>
        </p:nvSpPr>
        <p:spPr>
          <a:xfrm>
            <a:off x="848828" y="5217925"/>
            <a:ext cx="5596983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온도 센서 </a:t>
            </a:r>
            <a:r>
              <a:rPr lang="en-US" altLang="ko-KR" dirty="0">
                <a:solidFill>
                  <a:schemeClr val="tx1"/>
                </a:solidFill>
              </a:rPr>
              <a:t>(TMP36)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972284E-DAE8-471A-3F82-77B819EA0826}"/>
              </a:ext>
            </a:extLst>
          </p:cNvPr>
          <p:cNvSpPr/>
          <p:nvPr/>
        </p:nvSpPr>
        <p:spPr>
          <a:xfrm>
            <a:off x="6445811" y="5221367"/>
            <a:ext cx="1166038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639D5E-4492-B5FE-8BB4-BEAEBFE987C4}"/>
              </a:ext>
            </a:extLst>
          </p:cNvPr>
          <p:cNvSpPr/>
          <p:nvPr/>
        </p:nvSpPr>
        <p:spPr>
          <a:xfrm>
            <a:off x="7611850" y="5219037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3,300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6C71177-13E1-C1C2-360B-2AA93ADCD0B8}"/>
              </a:ext>
            </a:extLst>
          </p:cNvPr>
          <p:cNvSpPr/>
          <p:nvPr/>
        </p:nvSpPr>
        <p:spPr>
          <a:xfrm>
            <a:off x="9477511" y="5219037"/>
            <a:ext cx="186566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에듀이노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243589-E78E-C0F9-90D3-F98765556421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  <p:pic>
        <p:nvPicPr>
          <p:cNvPr id="50" name="오디오 49">
            <a:hlinkClick r:id="" action="ppaction://media"/>
            <a:extLst>
              <a:ext uri="{FF2B5EF4-FFF2-40B4-BE49-F238E27FC236}">
                <a16:creationId xmlns:a16="http://schemas.microsoft.com/office/drawing/2014/main" id="{8D7B1ABF-3ADF-4752-6A57-0247A8251F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899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04"/>
    </mc:Choice>
    <mc:Fallback>
      <p:transition spd="slow" advTm="27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예산안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D0BA395-6371-435A-9E24-9A8DB5B2107B}"/>
              </a:ext>
            </a:extLst>
          </p:cNvPr>
          <p:cNvGrpSpPr/>
          <p:nvPr/>
        </p:nvGrpSpPr>
        <p:grpSpPr>
          <a:xfrm>
            <a:off x="848828" y="1587573"/>
            <a:ext cx="10494344" cy="4269800"/>
            <a:chOff x="848828" y="1701873"/>
            <a:chExt cx="10494344" cy="42698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4327D89-55EC-22EE-7E3D-6566EBA74261}"/>
                </a:ext>
              </a:extLst>
            </p:cNvPr>
            <p:cNvSpPr/>
            <p:nvPr/>
          </p:nvSpPr>
          <p:spPr>
            <a:xfrm>
              <a:off x="848828" y="5611673"/>
              <a:ext cx="6763022" cy="36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총액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526826-D724-5797-D05F-93686CBBDE83}"/>
                </a:ext>
              </a:extLst>
            </p:cNvPr>
            <p:cNvSpPr/>
            <p:nvPr/>
          </p:nvSpPr>
          <p:spPr>
            <a:xfrm>
              <a:off x="7611850" y="5611673"/>
              <a:ext cx="3731322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300,280</a:t>
              </a:r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원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EBAA829-3FF9-1AFC-9B5E-411F8F050EA0}"/>
                </a:ext>
              </a:extLst>
            </p:cNvPr>
            <p:cNvSpPr/>
            <p:nvPr/>
          </p:nvSpPr>
          <p:spPr>
            <a:xfrm>
              <a:off x="848828" y="1703147"/>
              <a:ext cx="5596983" cy="36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품목명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5E5EF65-0D3E-BD51-8394-6D3CDE9F8404}"/>
                </a:ext>
              </a:extLst>
            </p:cNvPr>
            <p:cNvSpPr/>
            <p:nvPr/>
          </p:nvSpPr>
          <p:spPr>
            <a:xfrm>
              <a:off x="848828" y="2059400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LED </a:t>
              </a:r>
              <a:r>
                <a:rPr lang="ko-KR" altLang="en-US" dirty="0" err="1">
                  <a:solidFill>
                    <a:schemeClr val="tx1"/>
                  </a:solidFill>
                </a:rPr>
                <a:t>스트랩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DDC077E-D936-9889-CF36-BC6BCD6C51B0}"/>
                </a:ext>
              </a:extLst>
            </p:cNvPr>
            <p:cNvSpPr/>
            <p:nvPr/>
          </p:nvSpPr>
          <p:spPr>
            <a:xfrm>
              <a:off x="848828" y="2419400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LCD </a:t>
              </a:r>
              <a:r>
                <a:rPr lang="ko-KR" altLang="en-US" dirty="0">
                  <a:solidFill>
                    <a:schemeClr val="tx1"/>
                  </a:solidFill>
                </a:rPr>
                <a:t>디스플레이 </a:t>
              </a:r>
              <a:r>
                <a:rPr lang="en-US" altLang="ko-KR" dirty="0">
                  <a:solidFill>
                    <a:schemeClr val="tx1"/>
                  </a:solidFill>
                </a:rPr>
                <a:t>+ I2C </a:t>
              </a:r>
              <a:r>
                <a:rPr lang="ko-KR" altLang="en-US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5D861FD-E473-FD4B-B015-9954DAAF1787}"/>
                </a:ext>
              </a:extLst>
            </p:cNvPr>
            <p:cNvSpPr/>
            <p:nvPr/>
          </p:nvSpPr>
          <p:spPr>
            <a:xfrm>
              <a:off x="848828" y="2775653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블루투스 모듈 </a:t>
              </a:r>
              <a:r>
                <a:rPr lang="en-US" altLang="ko-KR" dirty="0">
                  <a:solidFill>
                    <a:schemeClr val="tx1"/>
                  </a:solidFill>
                </a:rPr>
                <a:t>(HC-06)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2464407-F10C-5766-F0C0-4D9586BA1692}"/>
                </a:ext>
              </a:extLst>
            </p:cNvPr>
            <p:cNvSpPr/>
            <p:nvPr/>
          </p:nvSpPr>
          <p:spPr>
            <a:xfrm>
              <a:off x="6445811" y="1701873"/>
              <a:ext cx="1166038" cy="36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개수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52F2164-0CA5-CAFD-B1B3-33FFFA421B8E}"/>
                </a:ext>
              </a:extLst>
            </p:cNvPr>
            <p:cNvSpPr/>
            <p:nvPr/>
          </p:nvSpPr>
          <p:spPr>
            <a:xfrm>
              <a:off x="6445811" y="2066044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D209725-C28C-29D9-A1C9-B9C50A443A80}"/>
                </a:ext>
              </a:extLst>
            </p:cNvPr>
            <p:cNvSpPr/>
            <p:nvPr/>
          </p:nvSpPr>
          <p:spPr>
            <a:xfrm>
              <a:off x="6445811" y="2419400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70F3B4B-DB14-0975-9B09-541969E1FE62}"/>
                </a:ext>
              </a:extLst>
            </p:cNvPr>
            <p:cNvSpPr/>
            <p:nvPr/>
          </p:nvSpPr>
          <p:spPr>
            <a:xfrm>
              <a:off x="6445811" y="2775653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F90B4B9-5952-A20A-BA7A-10DE76A114B9}"/>
                </a:ext>
              </a:extLst>
            </p:cNvPr>
            <p:cNvSpPr/>
            <p:nvPr/>
          </p:nvSpPr>
          <p:spPr>
            <a:xfrm>
              <a:off x="848828" y="3135653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스피커 </a:t>
              </a:r>
              <a:r>
                <a:rPr lang="en-US" altLang="ko-KR" dirty="0">
                  <a:solidFill>
                    <a:schemeClr val="tx1"/>
                  </a:solidFill>
                </a:rPr>
                <a:t>(LD86)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A9F6FBC-0CBA-3BB9-A984-4B2A707EF2FB}"/>
                </a:ext>
              </a:extLst>
            </p:cNvPr>
            <p:cNvSpPr/>
            <p:nvPr/>
          </p:nvSpPr>
          <p:spPr>
            <a:xfrm>
              <a:off x="6445811" y="3135653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EA7130A-3BDD-AE88-ADEE-29A59D356D09}"/>
                </a:ext>
              </a:extLst>
            </p:cNvPr>
            <p:cNvSpPr/>
            <p:nvPr/>
          </p:nvSpPr>
          <p:spPr>
            <a:xfrm>
              <a:off x="7611850" y="1701873"/>
              <a:ext cx="1865661" cy="36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금액</a:t>
              </a:r>
              <a:r>
                <a:rPr lang="en-US" altLang="ko-KR" b="1" dirty="0">
                  <a:solidFill>
                    <a:schemeClr val="tx1"/>
                  </a:solidFill>
                </a:rPr>
                <a:t>(</a:t>
              </a:r>
              <a:r>
                <a:rPr lang="ko-KR" altLang="en-US" b="1" dirty="0">
                  <a:solidFill>
                    <a:schemeClr val="tx1"/>
                  </a:solidFill>
                </a:rPr>
                <a:t>원</a:t>
              </a:r>
              <a:r>
                <a:rPr lang="en-US" altLang="ko-KR" b="1" dirty="0">
                  <a:solidFill>
                    <a:schemeClr val="tx1"/>
                  </a:solidFill>
                </a:rPr>
                <a:t>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779FF9-FDDF-BDB1-D53D-7DC1EBF60456}"/>
                </a:ext>
              </a:extLst>
            </p:cNvPr>
            <p:cNvSpPr/>
            <p:nvPr/>
          </p:nvSpPr>
          <p:spPr>
            <a:xfrm>
              <a:off x="7611850" y="2066044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15,000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E4872EC-921E-5101-72FE-900565CA5A8E}"/>
                </a:ext>
              </a:extLst>
            </p:cNvPr>
            <p:cNvSpPr/>
            <p:nvPr/>
          </p:nvSpPr>
          <p:spPr>
            <a:xfrm>
              <a:off x="7611850" y="2419400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8,800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34D9F5F-2A6C-BDE2-F3DC-ADB351E6EFFF}"/>
                </a:ext>
              </a:extLst>
            </p:cNvPr>
            <p:cNvSpPr/>
            <p:nvPr/>
          </p:nvSpPr>
          <p:spPr>
            <a:xfrm>
              <a:off x="7611850" y="2775653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5,500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2A5EE8E-53CD-824D-1D44-26992EF4CBEF}"/>
                </a:ext>
              </a:extLst>
            </p:cNvPr>
            <p:cNvSpPr/>
            <p:nvPr/>
          </p:nvSpPr>
          <p:spPr>
            <a:xfrm>
              <a:off x="7611850" y="3131906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13,620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B2BF390-DAB9-1E71-308B-23855F5EFA19}"/>
                </a:ext>
              </a:extLst>
            </p:cNvPr>
            <p:cNvSpPr/>
            <p:nvPr/>
          </p:nvSpPr>
          <p:spPr>
            <a:xfrm>
              <a:off x="9477511" y="1701873"/>
              <a:ext cx="1865661" cy="36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구매처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175D76E-4595-7A8D-8793-633AC43B2B41}"/>
                </a:ext>
              </a:extLst>
            </p:cNvPr>
            <p:cNvSpPr/>
            <p:nvPr/>
          </p:nvSpPr>
          <p:spPr>
            <a:xfrm>
              <a:off x="9477511" y="2066044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7D274C-D388-864F-1DF6-D344E3728351}"/>
                </a:ext>
              </a:extLst>
            </p:cNvPr>
            <p:cNvSpPr/>
            <p:nvPr/>
          </p:nvSpPr>
          <p:spPr>
            <a:xfrm>
              <a:off x="9477511" y="2415653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E86F829-6C59-3E4B-27B1-725207C530B8}"/>
                </a:ext>
              </a:extLst>
            </p:cNvPr>
            <p:cNvSpPr/>
            <p:nvPr/>
          </p:nvSpPr>
          <p:spPr>
            <a:xfrm>
              <a:off x="9477511" y="2771906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FEB6564-9B9F-C988-51A9-F9200E7479A2}"/>
                </a:ext>
              </a:extLst>
            </p:cNvPr>
            <p:cNvSpPr/>
            <p:nvPr/>
          </p:nvSpPr>
          <p:spPr>
            <a:xfrm>
              <a:off x="9477511" y="3131906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에스엘쇼핑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29AA58C-CFDD-94FB-1494-82B2DBC10D59}"/>
                </a:ext>
              </a:extLst>
            </p:cNvPr>
            <p:cNvSpPr/>
            <p:nvPr/>
          </p:nvSpPr>
          <p:spPr>
            <a:xfrm>
              <a:off x="848828" y="3484574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원형 </a:t>
              </a:r>
              <a:r>
                <a:rPr lang="en-US" altLang="ko-KR" dirty="0">
                  <a:solidFill>
                    <a:schemeClr val="tx1"/>
                  </a:solidFill>
                </a:rPr>
                <a:t>LED (WS2812)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9752AA4-38AB-CBE9-E8C5-BC1794917D8E}"/>
                </a:ext>
              </a:extLst>
            </p:cNvPr>
            <p:cNvSpPr/>
            <p:nvPr/>
          </p:nvSpPr>
          <p:spPr>
            <a:xfrm>
              <a:off x="848828" y="3844574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적외선 거리센서 </a:t>
              </a:r>
              <a:r>
                <a:rPr lang="en-US" altLang="ko-KR" dirty="0">
                  <a:solidFill>
                    <a:schemeClr val="tx1"/>
                  </a:solidFill>
                </a:rPr>
                <a:t>(VL53L0X)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0CDDE0F-C86D-FFBD-1626-8AB9120B9962}"/>
                </a:ext>
              </a:extLst>
            </p:cNvPr>
            <p:cNvSpPr/>
            <p:nvPr/>
          </p:nvSpPr>
          <p:spPr>
            <a:xfrm>
              <a:off x="848828" y="4200827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압력센서 </a:t>
              </a:r>
              <a:r>
                <a:rPr lang="en-US" altLang="ko-KR" dirty="0">
                  <a:solidFill>
                    <a:schemeClr val="tx1"/>
                  </a:solidFill>
                </a:rPr>
                <a:t>(PSR-C08)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89694B9-846B-48EC-E74F-E2F644B55F3D}"/>
                </a:ext>
              </a:extLst>
            </p:cNvPr>
            <p:cNvSpPr/>
            <p:nvPr/>
          </p:nvSpPr>
          <p:spPr>
            <a:xfrm>
              <a:off x="6445811" y="3480827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1BE347E-3C9C-6F2E-2D81-11DC17B143C8}"/>
                </a:ext>
              </a:extLst>
            </p:cNvPr>
            <p:cNvSpPr/>
            <p:nvPr/>
          </p:nvSpPr>
          <p:spPr>
            <a:xfrm>
              <a:off x="6445811" y="3844574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B0BAAB0-7714-8873-8FF5-2265460AE991}"/>
                </a:ext>
              </a:extLst>
            </p:cNvPr>
            <p:cNvSpPr/>
            <p:nvPr/>
          </p:nvSpPr>
          <p:spPr>
            <a:xfrm>
              <a:off x="6445811" y="4200827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5DE559C-C62A-85D0-0ADB-6CA7B028D9BE}"/>
                </a:ext>
              </a:extLst>
            </p:cNvPr>
            <p:cNvSpPr/>
            <p:nvPr/>
          </p:nvSpPr>
          <p:spPr>
            <a:xfrm>
              <a:off x="848828" y="4560827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디스크 인코더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C5D286D-F030-34F9-31BB-9FC94AC39E4C}"/>
                </a:ext>
              </a:extLst>
            </p:cNvPr>
            <p:cNvSpPr/>
            <p:nvPr/>
          </p:nvSpPr>
          <p:spPr>
            <a:xfrm>
              <a:off x="6445811" y="4560827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29F19CE-E2A9-DF0A-96E8-020290AE9741}"/>
                </a:ext>
              </a:extLst>
            </p:cNvPr>
            <p:cNvSpPr/>
            <p:nvPr/>
          </p:nvSpPr>
          <p:spPr>
            <a:xfrm>
              <a:off x="7611850" y="3480827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8,500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464BD16-50C7-E386-385E-98C60ACD38CC}"/>
                </a:ext>
              </a:extLst>
            </p:cNvPr>
            <p:cNvSpPr/>
            <p:nvPr/>
          </p:nvSpPr>
          <p:spPr>
            <a:xfrm>
              <a:off x="7611850" y="3844574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22,000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A9883FE-E557-1117-1A83-993590211FEC}"/>
                </a:ext>
              </a:extLst>
            </p:cNvPr>
            <p:cNvSpPr/>
            <p:nvPr/>
          </p:nvSpPr>
          <p:spPr>
            <a:xfrm>
              <a:off x="7611850" y="4200827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16,500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A485690-E64B-7912-CFCA-FCE319783E26}"/>
                </a:ext>
              </a:extLst>
            </p:cNvPr>
            <p:cNvSpPr/>
            <p:nvPr/>
          </p:nvSpPr>
          <p:spPr>
            <a:xfrm>
              <a:off x="7611850" y="4557080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1,960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1255FB7-6BB0-649E-8DB7-4BF11F19A8F3}"/>
                </a:ext>
              </a:extLst>
            </p:cNvPr>
            <p:cNvSpPr/>
            <p:nvPr/>
          </p:nvSpPr>
          <p:spPr>
            <a:xfrm>
              <a:off x="9477511" y="3480827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0464693-E76D-FB5B-8E65-CD10F3437A04}"/>
                </a:ext>
              </a:extLst>
            </p:cNvPr>
            <p:cNvSpPr/>
            <p:nvPr/>
          </p:nvSpPr>
          <p:spPr>
            <a:xfrm>
              <a:off x="9477511" y="3840827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15BC64-D616-FA2D-F779-C72D456C4C3F}"/>
                </a:ext>
              </a:extLst>
            </p:cNvPr>
            <p:cNvSpPr/>
            <p:nvPr/>
          </p:nvSpPr>
          <p:spPr>
            <a:xfrm>
              <a:off x="9477511" y="4197080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1498D89-35D3-7563-36F5-CA1E2B781DB7}"/>
                </a:ext>
              </a:extLst>
            </p:cNvPr>
            <p:cNvSpPr/>
            <p:nvPr/>
          </p:nvSpPr>
          <p:spPr>
            <a:xfrm>
              <a:off x="9477511" y="4557080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가치창조기술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6EA81E4-9141-43FE-EDE9-73E3F1F30076}"/>
                </a:ext>
              </a:extLst>
            </p:cNvPr>
            <p:cNvSpPr/>
            <p:nvPr/>
          </p:nvSpPr>
          <p:spPr>
            <a:xfrm>
              <a:off x="848828" y="4899898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보조 전원 케이블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254E1B3-0C16-CCCE-26A3-D662B3389FDD}"/>
                </a:ext>
              </a:extLst>
            </p:cNvPr>
            <p:cNvSpPr/>
            <p:nvPr/>
          </p:nvSpPr>
          <p:spPr>
            <a:xfrm>
              <a:off x="6445811" y="4896151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9ECCEA3-A4CF-F5E6-6A33-5DAF9A9F7BF5}"/>
                </a:ext>
              </a:extLst>
            </p:cNvPr>
            <p:cNvSpPr/>
            <p:nvPr/>
          </p:nvSpPr>
          <p:spPr>
            <a:xfrm>
              <a:off x="7611850" y="4896151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2,250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FD08032-78AF-C1D8-2B6D-18692F6E5516}"/>
                </a:ext>
              </a:extLst>
            </p:cNvPr>
            <p:cNvSpPr/>
            <p:nvPr/>
          </p:nvSpPr>
          <p:spPr>
            <a:xfrm>
              <a:off x="9477511" y="4896151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3C4DDFB-20EE-971E-C650-0DF192928108}"/>
                </a:ext>
              </a:extLst>
            </p:cNvPr>
            <p:cNvSpPr/>
            <p:nvPr/>
          </p:nvSpPr>
          <p:spPr>
            <a:xfrm>
              <a:off x="848828" y="5259195"/>
              <a:ext cx="559698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9V </a:t>
              </a:r>
              <a:r>
                <a:rPr lang="ko-KR" altLang="en-US" dirty="0">
                  <a:solidFill>
                    <a:schemeClr val="tx1"/>
                  </a:solidFill>
                </a:rPr>
                <a:t>건전지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6551B71-8A05-0BF5-3CB9-F5A9DA245280}"/>
                </a:ext>
              </a:extLst>
            </p:cNvPr>
            <p:cNvSpPr/>
            <p:nvPr/>
          </p:nvSpPr>
          <p:spPr>
            <a:xfrm>
              <a:off x="6445811" y="5255448"/>
              <a:ext cx="1166038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84B9DEF-29DD-E2AD-1A3B-04DE91DCCF4D}"/>
                </a:ext>
              </a:extLst>
            </p:cNvPr>
            <p:cNvSpPr/>
            <p:nvPr/>
          </p:nvSpPr>
          <p:spPr>
            <a:xfrm>
              <a:off x="7611850" y="5255448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2,000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2DE52A8-9FA5-A258-52D3-C67F6E844176}"/>
                </a:ext>
              </a:extLst>
            </p:cNvPr>
            <p:cNvSpPr/>
            <p:nvPr/>
          </p:nvSpPr>
          <p:spPr>
            <a:xfrm>
              <a:off x="9477511" y="5255448"/>
              <a:ext cx="1865661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+mn-ea"/>
                </a:rPr>
                <a:t>에듀이노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56FA36-F851-FDB4-3126-2643FDB1E6F6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736314C-94C2-8FEB-96E6-11548046C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59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22"/>
    </mc:Choice>
    <mc:Fallback>
      <p:transition spd="slow" advTm="28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BA3FB-2B33-14A7-4013-2A6EC06ED55B}"/>
              </a:ext>
            </a:extLst>
          </p:cNvPr>
          <p:cNvSpPr txBox="1"/>
          <p:nvPr/>
        </p:nvSpPr>
        <p:spPr>
          <a:xfrm>
            <a:off x="997743" y="1357021"/>
            <a:ext cx="102354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</a:rPr>
              <a:t>뉴스</a:t>
            </a:r>
            <a:r>
              <a:rPr lang="en-US" altLang="ko-KR" sz="1600" b="1" dirty="0">
                <a:latin typeface="+mn-ea"/>
              </a:rPr>
              <a:t>A, “</a:t>
            </a:r>
            <a:r>
              <a:rPr lang="ko-KR" altLang="en-US" sz="1600" b="1" dirty="0">
                <a:latin typeface="+mn-ea"/>
              </a:rPr>
              <a:t>교차로 굴러간 유모차</a:t>
            </a:r>
            <a:r>
              <a:rPr lang="en-US" altLang="ko-KR" sz="1600" b="1" dirty="0">
                <a:latin typeface="+mn-ea"/>
              </a:rPr>
              <a:t>…</a:t>
            </a:r>
            <a:r>
              <a:rPr lang="ko-KR" altLang="en-US" sz="1600" b="1" dirty="0">
                <a:latin typeface="+mn-ea"/>
              </a:rPr>
              <a:t>용감한 행동 덕에 생명 구하다</a:t>
            </a:r>
            <a:r>
              <a:rPr lang="en-US" altLang="ko-KR" sz="1600" b="1" dirty="0">
                <a:latin typeface="+mn-ea"/>
              </a:rPr>
              <a:t>”, https://youtu.be/xs0Nz7FMQZk?si=rABIy8ToSkFKXe8L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JTBC</a:t>
            </a:r>
            <a:r>
              <a:rPr lang="ko-KR" altLang="en-US" sz="1600" b="1" dirty="0">
                <a:latin typeface="+mn-ea"/>
              </a:rPr>
              <a:t>뉴스</a:t>
            </a:r>
            <a:r>
              <a:rPr lang="en-US" altLang="ko-KR" sz="1600" b="1" dirty="0">
                <a:latin typeface="+mn-ea"/>
              </a:rPr>
              <a:t>, “</a:t>
            </a:r>
            <a:r>
              <a:rPr lang="ko-KR" altLang="en-US" sz="1600" b="1" i="0" dirty="0">
                <a:solidFill>
                  <a:srgbClr val="0F0F0F"/>
                </a:solidFill>
                <a:effectLst/>
                <a:latin typeface="+mn-ea"/>
              </a:rPr>
              <a:t>주차하려고 잠시 </a:t>
            </a:r>
            <a:r>
              <a:rPr lang="ko-KR" altLang="en-US" sz="1600" b="1" i="0" dirty="0" err="1">
                <a:solidFill>
                  <a:srgbClr val="0F0F0F"/>
                </a:solidFill>
                <a:effectLst/>
                <a:latin typeface="+mn-ea"/>
              </a:rPr>
              <a:t>세워뒀는데</a:t>
            </a:r>
            <a:r>
              <a:rPr lang="en-US" altLang="ko-KR" sz="1600" b="1" i="0" dirty="0">
                <a:solidFill>
                  <a:srgbClr val="0F0F0F"/>
                </a:solidFill>
                <a:effectLst/>
                <a:latin typeface="+mn-ea"/>
              </a:rPr>
              <a:t>… </a:t>
            </a:r>
            <a:r>
              <a:rPr lang="ko-KR" altLang="en-US" sz="1600" b="1" i="0" dirty="0">
                <a:solidFill>
                  <a:srgbClr val="0F0F0F"/>
                </a:solidFill>
                <a:effectLst/>
                <a:latin typeface="+mn-ea"/>
              </a:rPr>
              <a:t>유모차 슬쩍한 젊은 부부</a:t>
            </a:r>
            <a:r>
              <a:rPr lang="en-US" altLang="ko-KR" sz="1600" b="1" i="0" dirty="0">
                <a:solidFill>
                  <a:srgbClr val="0F0F0F"/>
                </a:solidFill>
                <a:effectLst/>
                <a:latin typeface="+mn-ea"/>
              </a:rPr>
              <a:t>”,</a:t>
            </a:r>
          </a:p>
          <a:p>
            <a:r>
              <a:rPr lang="en-US" altLang="ko-KR" sz="1600" b="1" i="0" dirty="0">
                <a:solidFill>
                  <a:srgbClr val="0F0F0F"/>
                </a:solidFill>
                <a:effectLst/>
                <a:latin typeface="+mn-ea"/>
              </a:rPr>
              <a:t>https://youtu.be/1D3vSATS-wQ?si=51uAJojRmXhSrDJQ</a:t>
            </a:r>
            <a:endParaRPr lang="ko-KR" altLang="en-US" sz="1600" b="1" i="0" dirty="0">
              <a:solidFill>
                <a:srgbClr val="0F0F0F"/>
              </a:solidFill>
              <a:effectLst/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소비자안전센터</a:t>
            </a:r>
            <a:r>
              <a:rPr lang="en-US" altLang="ko-KR" sz="1600" b="1" dirty="0">
                <a:latin typeface="+mn-ea"/>
              </a:rPr>
              <a:t>, “</a:t>
            </a:r>
            <a:r>
              <a:rPr lang="ko-KR" altLang="en-US" sz="1600" b="1" dirty="0">
                <a:latin typeface="+mn-ea"/>
              </a:rPr>
              <a:t>어린이 안전사고 사례분석</a:t>
            </a:r>
            <a:r>
              <a:rPr lang="en-US" altLang="ko-KR" sz="1600" b="1" dirty="0">
                <a:latin typeface="+mn-ea"/>
              </a:rPr>
              <a:t>”, </a:t>
            </a:r>
            <a:r>
              <a:rPr lang="ko-KR" altLang="en-US" sz="1600" b="1" dirty="0">
                <a:latin typeface="+mn-ea"/>
              </a:rPr>
              <a:t>소비자안전센터</a:t>
            </a:r>
            <a:r>
              <a:rPr lang="en-US" altLang="ko-KR" sz="1600" b="1" dirty="0">
                <a:latin typeface="+mn-ea"/>
              </a:rPr>
              <a:t>, 2014, pp.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1-36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 err="1">
                <a:latin typeface="+mn-ea"/>
              </a:rPr>
              <a:t>홍예진</a:t>
            </a:r>
            <a:r>
              <a:rPr lang="en-US" altLang="ko-KR" sz="1600" b="1" dirty="0">
                <a:latin typeface="+mn-ea"/>
              </a:rPr>
              <a:t>, “</a:t>
            </a:r>
            <a:r>
              <a:rPr lang="ko-KR" altLang="en-US" sz="1600" b="1" dirty="0">
                <a:latin typeface="+mn-ea"/>
              </a:rPr>
              <a:t>낙상 및 </a:t>
            </a:r>
            <a:r>
              <a:rPr lang="ko-KR" altLang="en-US" sz="1600" b="1" dirty="0" err="1">
                <a:latin typeface="+mn-ea"/>
              </a:rPr>
              <a:t>굴러감</a:t>
            </a:r>
            <a:r>
              <a:rPr lang="ko-KR" altLang="en-US" sz="1600" b="1" dirty="0">
                <a:latin typeface="+mn-ea"/>
              </a:rPr>
              <a:t> 사고를 예방하기 위한 유모차의 자동 브레이크 시스템</a:t>
            </a:r>
            <a:r>
              <a:rPr lang="en-US" altLang="ko-KR" sz="1600" b="1" dirty="0">
                <a:latin typeface="+mn-ea"/>
              </a:rPr>
              <a:t>”, </a:t>
            </a:r>
            <a:r>
              <a:rPr lang="ko-KR" altLang="en-US" sz="1600" b="1" dirty="0">
                <a:latin typeface="+mn-ea"/>
              </a:rPr>
              <a:t>한국 지능시스템 학회 </a:t>
            </a:r>
            <a:r>
              <a:rPr lang="ko-KR" altLang="en-US" sz="1600" b="1" dirty="0" err="1">
                <a:latin typeface="+mn-ea"/>
              </a:rPr>
              <a:t>논문지</a:t>
            </a:r>
            <a:r>
              <a:rPr lang="en-US" altLang="ko-KR" sz="1600" b="1" dirty="0">
                <a:latin typeface="+mn-ea"/>
              </a:rPr>
              <a:t>,</a:t>
            </a:r>
            <a:r>
              <a:rPr lang="ko-KR" altLang="en-US" sz="1600" b="1" dirty="0">
                <a:latin typeface="+mn-ea"/>
              </a:rPr>
              <a:t> 금오공과대학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대한민국</a:t>
            </a:r>
            <a:r>
              <a:rPr lang="en-US" altLang="ko-KR" sz="1600" b="1" dirty="0">
                <a:latin typeface="+mn-ea"/>
              </a:rPr>
              <a:t>,</a:t>
            </a:r>
            <a:r>
              <a:rPr lang="ko-KR" altLang="en-US" sz="1600" b="1" dirty="0">
                <a:latin typeface="+mn-ea"/>
              </a:rPr>
              <a:t> 2022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주</a:t>
            </a:r>
            <a:r>
              <a:rPr lang="en-US" altLang="ko-KR" sz="1600" b="1" dirty="0">
                <a:latin typeface="+mn-ea"/>
              </a:rPr>
              <a:t>)</a:t>
            </a:r>
            <a:r>
              <a:rPr lang="ko-KR" altLang="en-US" sz="1600" b="1" dirty="0" err="1">
                <a:latin typeface="+mn-ea"/>
              </a:rPr>
              <a:t>일렉콤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공유 자전거 잠금 장치</a:t>
            </a:r>
            <a:r>
              <a:rPr lang="en-US" altLang="ko-KR" sz="1600" b="1" dirty="0">
                <a:latin typeface="+mn-ea"/>
              </a:rPr>
              <a:t>,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10-2021-0179352 , 2021.12.15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Anshul </a:t>
            </a:r>
            <a:r>
              <a:rPr lang="en-US" altLang="ko-KR" sz="1600" b="1" dirty="0" err="1">
                <a:latin typeface="+mn-ea"/>
              </a:rPr>
              <a:t>Mokhale</a:t>
            </a:r>
            <a:r>
              <a:rPr lang="en-US" altLang="ko-KR" sz="1600" b="1" dirty="0">
                <a:latin typeface="+mn-ea"/>
              </a:rPr>
              <a:t>, “IoT Enabled Smart Baby Stroller”, International Journal of Ingenious Research, Invention and Development, 2023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김병호</a:t>
            </a:r>
            <a:r>
              <a:rPr lang="en-US" altLang="ko-KR" sz="1600" b="1" dirty="0">
                <a:latin typeface="+mn-ea"/>
              </a:rPr>
              <a:t>, “</a:t>
            </a:r>
            <a:r>
              <a:rPr lang="ko-KR" altLang="en-US" sz="1600" b="1" dirty="0">
                <a:latin typeface="+mn-ea"/>
              </a:rPr>
              <a:t>적외선 거리 센서를 사용한 충돌 경보기 설계 및 특성 분석</a:t>
            </a:r>
            <a:r>
              <a:rPr lang="en-US" altLang="ko-KR" sz="1600" b="1" dirty="0">
                <a:latin typeface="+mn-ea"/>
              </a:rPr>
              <a:t>”,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n-ea"/>
              </a:rPr>
              <a:t>한국 지능시스템 학회 </a:t>
            </a:r>
            <a:r>
              <a:rPr lang="ko-KR" altLang="en-US" sz="1600" b="1" i="0" dirty="0" err="1">
                <a:solidFill>
                  <a:srgbClr val="000000"/>
                </a:solidFill>
                <a:effectLst/>
                <a:latin typeface="+mn-ea"/>
              </a:rPr>
              <a:t>논문지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r>
              <a:rPr lang="ko-KR" altLang="en-US" sz="1600" b="1" i="0" dirty="0">
                <a:solidFill>
                  <a:srgbClr val="000000"/>
                </a:solidFill>
                <a:effectLst/>
                <a:latin typeface="+mn-ea"/>
              </a:rPr>
              <a:t>경성대학교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+mn-ea"/>
              </a:rPr>
              <a:t>대한민국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n-ea"/>
              </a:rPr>
              <a:t>, 2014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42FF-FA18-D2C7-FF5D-11AB23B8CE7E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506A7FE3-A5B5-B25F-E670-9354BE9F6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4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1"/>
    </mc:Choice>
    <mc:Fallback>
      <p:transition spd="slow" advTm="7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7FCA5-DA27-B948-CC29-F4EA0E48636B}"/>
              </a:ext>
            </a:extLst>
          </p:cNvPr>
          <p:cNvSpPr txBox="1"/>
          <p:nvPr/>
        </p:nvSpPr>
        <p:spPr>
          <a:xfrm flipH="1">
            <a:off x="3690969" y="2828835"/>
            <a:ext cx="5925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감사합니다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5A90CA0-AD53-4A56-7EE6-25ADF8D5AF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567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9"/>
    </mc:Choice>
    <mc:Fallback>
      <p:transition spd="slow" advTm="5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목표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3E7260-1125-4738-0EDD-A7B5D1C7C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33" b="5941"/>
          <a:stretch/>
        </p:blipFill>
        <p:spPr>
          <a:xfrm>
            <a:off x="908181" y="1158611"/>
            <a:ext cx="4665115" cy="3121476"/>
          </a:xfrm>
          <a:prstGeom prst="rect">
            <a:avLst/>
          </a:prstGeom>
          <a:ln>
            <a:solidFill>
              <a:srgbClr val="2C3865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0DA0CA5-9E0E-30D3-E797-91073B49AB85}"/>
              </a:ext>
            </a:extLst>
          </p:cNvPr>
          <p:cNvGrpSpPr/>
          <p:nvPr/>
        </p:nvGrpSpPr>
        <p:grpSpPr>
          <a:xfrm>
            <a:off x="6618706" y="1158611"/>
            <a:ext cx="4665113" cy="3121476"/>
            <a:chOff x="883490" y="1405693"/>
            <a:chExt cx="4665113" cy="31214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3538FE-135E-F2F5-9C5F-83562FE38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45"/>
            <a:stretch/>
          </p:blipFill>
          <p:spPr>
            <a:xfrm>
              <a:off x="883490" y="1405693"/>
              <a:ext cx="4665113" cy="3121476"/>
            </a:xfrm>
            <a:prstGeom prst="rect">
              <a:avLst/>
            </a:prstGeom>
            <a:ln>
              <a:solidFill>
                <a:srgbClr val="2C3865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981A78F-A249-D364-DA08-5EC7D345B3ED}"/>
                </a:ext>
              </a:extLst>
            </p:cNvPr>
            <p:cNvSpPr/>
            <p:nvPr/>
          </p:nvSpPr>
          <p:spPr>
            <a:xfrm>
              <a:off x="1022946" y="2276670"/>
              <a:ext cx="4401249" cy="167951"/>
            </a:xfrm>
            <a:prstGeom prst="rect">
              <a:avLst/>
            </a:prstGeom>
            <a:noFill/>
            <a:ln w="38100">
              <a:solidFill>
                <a:srgbClr val="2C386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5628BC-23FF-1ADE-2B94-62FC7673CE7A}"/>
              </a:ext>
            </a:extLst>
          </p:cNvPr>
          <p:cNvSpPr txBox="1"/>
          <p:nvPr/>
        </p:nvSpPr>
        <p:spPr>
          <a:xfrm>
            <a:off x="1263018" y="4591615"/>
            <a:ext cx="1018932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뉴스에서 유모차 내리막 사고를 보면서 영유아 안전사고에 대해 생각해보는 계기가 되었음</a:t>
            </a: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영유아기의 안전사고 중 추락 사고의 비율이 많았고 실내 활동을 제외 하면</a:t>
            </a:r>
            <a:r>
              <a:rPr lang="en-US" altLang="ko-KR" sz="1700" b="1" dirty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실외에서</a:t>
            </a:r>
            <a:r>
              <a:rPr lang="en-US" altLang="ko-KR" sz="1700" b="1" dirty="0">
                <a:solidFill>
                  <a:srgbClr val="F2F2F2"/>
                </a:solidFill>
                <a:latin typeface="+mn-ea"/>
              </a:rPr>
              <a:t> ………………..</a:t>
            </a:r>
            <a:r>
              <a:rPr lang="ko-KR" altLang="en-US" sz="1700" b="1" dirty="0">
                <a:latin typeface="+mn-ea"/>
              </a:rPr>
              <a:t>발생한</a:t>
            </a:r>
            <a:r>
              <a:rPr lang="en-US" altLang="ko-KR" sz="1700" b="1" dirty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사고는 유모차 추락 사고가 </a:t>
            </a:r>
            <a:r>
              <a:rPr lang="en-US" altLang="ko-KR" sz="1700" b="1" dirty="0">
                <a:latin typeface="+mn-ea"/>
              </a:rPr>
              <a:t>1</a:t>
            </a:r>
            <a:r>
              <a:rPr lang="ko-KR" altLang="en-US" sz="1700" b="1" dirty="0">
                <a:latin typeface="+mn-ea"/>
              </a:rPr>
              <a:t>순위로 많은 비율을 차지하는 것을 알 수 있었음</a:t>
            </a:r>
            <a:endParaRPr lang="en-US" altLang="ko-KR" sz="1700" b="1" dirty="0">
              <a:latin typeface="+mn-ea"/>
            </a:endParaRPr>
          </a:p>
          <a:p>
            <a:endParaRPr lang="en-US" altLang="ko-KR" sz="17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latin typeface="+mn-ea"/>
              </a:rPr>
              <a:t>이를 통해 유모차 제동 장치의 보완과 추가적인 안전 장치의 필요성을 느낌</a:t>
            </a:r>
            <a:endParaRPr lang="en-US" altLang="ko-KR" sz="17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BA130-E4AC-2F9D-3171-3E98C7A12524}"/>
              </a:ext>
            </a:extLst>
          </p:cNvPr>
          <p:cNvSpPr txBox="1"/>
          <p:nvPr/>
        </p:nvSpPr>
        <p:spPr>
          <a:xfrm>
            <a:off x="485389" y="604392"/>
            <a:ext cx="5872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  <a:cs typeface="Times New Roman" panose="02020603050405020304" pitchFamily="18" charset="0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Times New Roman" panose="02020603050405020304" pitchFamily="18" charset="0"/>
              </a:rPr>
              <a:t>과제 선정 이유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76C49-44CA-7991-49F4-76C20FBAF4AB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최승혁</a:t>
            </a: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374F5F14-C237-3392-4EC7-7F1710739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268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52"/>
    </mc:Choice>
    <mc:Fallback>
      <p:transition spd="slow" advTm="21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628BC-23FF-1ADE-2B94-62FC7673CE7A}"/>
              </a:ext>
            </a:extLst>
          </p:cNvPr>
          <p:cNvSpPr txBox="1"/>
          <p:nvPr/>
        </p:nvSpPr>
        <p:spPr>
          <a:xfrm>
            <a:off x="1674985" y="4795968"/>
            <a:ext cx="8842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추락 사고 외에도 유모차 관련 범죄의 사례도 생각보다 많았음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앞에서 나열한 사례와 추가적인 아이디어를 취합하여 각종 사고를 예방할 수 있는 스마트 유모차를 주제로 선정하게 됨</a:t>
            </a:r>
          </a:p>
        </p:txBody>
      </p:sp>
      <p:pic>
        <p:nvPicPr>
          <p:cNvPr id="5" name="그림 4" descr="텍스트, 거울, 창문, 실내이(가) 표시된 사진&#10;&#10;자동 생성된 설명">
            <a:extLst>
              <a:ext uri="{FF2B5EF4-FFF2-40B4-BE49-F238E27FC236}">
                <a16:creationId xmlns:a16="http://schemas.microsoft.com/office/drawing/2014/main" id="{22172CAB-D50C-3B4D-C845-2CD4163CE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09" y="1127613"/>
            <a:ext cx="4665111" cy="3121476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591A95-08FA-C1CF-E592-509A260575F0}"/>
              </a:ext>
            </a:extLst>
          </p:cNvPr>
          <p:cNvSpPr txBox="1"/>
          <p:nvPr/>
        </p:nvSpPr>
        <p:spPr>
          <a:xfrm>
            <a:off x="485389" y="604392"/>
            <a:ext cx="5872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  <a:cs typeface="Times New Roman" panose="02020603050405020304" pitchFamily="18" charset="0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Times New Roman" panose="02020603050405020304" pitchFamily="18" charset="0"/>
              </a:rPr>
              <a:t>과제 선정 이유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9755BB4-0724-1E94-898F-90E4DD93DF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" b="6371"/>
          <a:stretch/>
        </p:blipFill>
        <p:spPr>
          <a:xfrm>
            <a:off x="908181" y="1127612"/>
            <a:ext cx="4665112" cy="3121476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6C69E-9BC9-7F03-6919-B89B2C3B1716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최승혁</a:t>
            </a: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F1F567C2-B137-CF87-89C2-D88800CD0D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818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34"/>
    </mc:Choice>
    <mc:Fallback>
      <p:transition spd="slow" advTm="14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AD378-1B1A-E421-DFB3-A678224C04ED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과제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목표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AD926-E7D6-0AA5-1808-D6E70633D60D}"/>
              </a:ext>
            </a:extLst>
          </p:cNvPr>
          <p:cNvSpPr txBox="1"/>
          <p:nvPr/>
        </p:nvSpPr>
        <p:spPr>
          <a:xfrm>
            <a:off x="1326192" y="1635947"/>
            <a:ext cx="36391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 </a:t>
            </a:r>
            <a:r>
              <a:rPr lang="ko-KR" altLang="en-US" b="1" dirty="0">
                <a:latin typeface="+mn-ea"/>
              </a:rPr>
              <a:t>자동 브레이크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2.  </a:t>
            </a:r>
            <a:r>
              <a:rPr lang="ko-KR" altLang="en-US" b="1" dirty="0">
                <a:latin typeface="+mn-ea"/>
              </a:rPr>
              <a:t>온도 확인 및 </a:t>
            </a:r>
            <a:r>
              <a:rPr lang="en-US" altLang="ko-KR" b="1" dirty="0">
                <a:latin typeface="+mn-ea"/>
              </a:rPr>
              <a:t>LED </a:t>
            </a:r>
            <a:r>
              <a:rPr lang="ko-KR" altLang="en-US" b="1" dirty="0">
                <a:latin typeface="+mn-ea"/>
              </a:rPr>
              <a:t>알림</a:t>
            </a: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3.  </a:t>
            </a:r>
            <a:r>
              <a:rPr lang="ko-KR" altLang="en-US" b="1" dirty="0">
                <a:latin typeface="+mn-ea"/>
              </a:rPr>
              <a:t>범죄 예방</a:t>
            </a: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4.  </a:t>
            </a:r>
            <a:r>
              <a:rPr lang="ko-KR" altLang="en-US" b="1" dirty="0">
                <a:latin typeface="+mn-ea"/>
              </a:rPr>
              <a:t>전방 장애물 알림</a:t>
            </a: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5.  </a:t>
            </a:r>
            <a:r>
              <a:rPr lang="ko-KR" altLang="en-US" b="1" dirty="0">
                <a:latin typeface="+mn-ea"/>
              </a:rPr>
              <a:t>유아 안전벨트 착용 여부 알림</a:t>
            </a: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B56474-2BED-44F1-DBB3-41D9E632EFBC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404D3-826B-1663-B07C-AE7DCEE0F4D1}"/>
              </a:ext>
            </a:extLst>
          </p:cNvPr>
          <p:cNvSpPr txBox="1"/>
          <p:nvPr/>
        </p:nvSpPr>
        <p:spPr>
          <a:xfrm>
            <a:off x="485389" y="604392"/>
            <a:ext cx="5872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  <a:cs typeface="Times New Roman" panose="02020603050405020304" pitchFamily="18" charset="0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Times New Roman" panose="02020603050405020304" pitchFamily="18" charset="0"/>
              </a:rPr>
              <a:t>구현 할 기능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A15421-6282-9149-9D69-276495EC5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40" y="1766595"/>
            <a:ext cx="3707343" cy="370734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8A76BBA-023D-B2FE-FAAA-5CA67F520E1C}"/>
              </a:ext>
            </a:extLst>
          </p:cNvPr>
          <p:cNvSpPr/>
          <p:nvPr/>
        </p:nvSpPr>
        <p:spPr>
          <a:xfrm>
            <a:off x="10123801" y="5438460"/>
            <a:ext cx="1538218" cy="450649"/>
          </a:xfrm>
          <a:prstGeom prst="roundRect">
            <a:avLst/>
          </a:prstGeom>
          <a:noFill/>
          <a:ln w="28575">
            <a:solidFill>
              <a:srgbClr val="2C38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자동 브레이크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A4D61D-7350-92C4-73BB-C7327ED46FF8}"/>
              </a:ext>
            </a:extLst>
          </p:cNvPr>
          <p:cNvSpPr/>
          <p:nvPr/>
        </p:nvSpPr>
        <p:spPr>
          <a:xfrm>
            <a:off x="5588573" y="5155616"/>
            <a:ext cx="1538218" cy="450649"/>
          </a:xfrm>
          <a:prstGeom prst="roundRect">
            <a:avLst/>
          </a:prstGeom>
          <a:noFill/>
          <a:ln w="28575">
            <a:solidFill>
              <a:srgbClr val="2C38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ysClr val="windowText" lastClr="000000"/>
                </a:solidFill>
              </a:rPr>
              <a:t>장애물 알림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E2BD53E-DDA6-A384-4086-56C9CCB3ACFC}"/>
              </a:ext>
            </a:extLst>
          </p:cNvPr>
          <p:cNvSpPr/>
          <p:nvPr/>
        </p:nvSpPr>
        <p:spPr>
          <a:xfrm>
            <a:off x="5243288" y="3328626"/>
            <a:ext cx="1538218" cy="450649"/>
          </a:xfrm>
          <a:prstGeom prst="roundRect">
            <a:avLst/>
          </a:prstGeom>
          <a:noFill/>
          <a:ln w="28575">
            <a:solidFill>
              <a:srgbClr val="2C38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ysClr val="windowText" lastClr="000000"/>
                </a:solidFill>
              </a:rPr>
              <a:t>안전벨트 착용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3895F8-3DBC-70AA-ED88-7E6A3FD99C82}"/>
              </a:ext>
            </a:extLst>
          </p:cNvPr>
          <p:cNvSpPr/>
          <p:nvPr/>
        </p:nvSpPr>
        <p:spPr>
          <a:xfrm>
            <a:off x="10123801" y="1708222"/>
            <a:ext cx="1538218" cy="450649"/>
          </a:xfrm>
          <a:prstGeom prst="roundRect">
            <a:avLst/>
          </a:prstGeom>
          <a:noFill/>
          <a:ln w="28575">
            <a:solidFill>
              <a:srgbClr val="2C38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ysClr val="windowText" lastClr="000000"/>
                </a:solidFill>
              </a:rPr>
              <a:t>범죄 예방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3CCF3E3-F5E1-CDBB-8CA1-A32641547AD1}"/>
              </a:ext>
            </a:extLst>
          </p:cNvPr>
          <p:cNvSpPr/>
          <p:nvPr/>
        </p:nvSpPr>
        <p:spPr>
          <a:xfrm>
            <a:off x="5688454" y="1708221"/>
            <a:ext cx="1538218" cy="450649"/>
          </a:xfrm>
          <a:prstGeom prst="roundRect">
            <a:avLst/>
          </a:prstGeom>
          <a:noFill/>
          <a:ln w="28575">
            <a:solidFill>
              <a:srgbClr val="2C38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온도 확인</a:t>
            </a:r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B1232249-6161-0F8A-9A02-B5365372FF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7683" y="4236095"/>
            <a:ext cx="1088146" cy="832007"/>
          </a:xfrm>
          <a:prstGeom prst="curvedConnector3">
            <a:avLst>
              <a:gd name="adj1" fmla="val 100305"/>
            </a:avLst>
          </a:prstGeom>
          <a:ln w="38100">
            <a:solidFill>
              <a:srgbClr val="2C38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9C4620-64FD-F3A6-ACB6-75C1EEAF2E9E}"/>
              </a:ext>
            </a:extLst>
          </p:cNvPr>
          <p:cNvCxnSpPr>
            <a:cxnSpLocks/>
          </p:cNvCxnSpPr>
          <p:nvPr/>
        </p:nvCxnSpPr>
        <p:spPr>
          <a:xfrm flipH="1">
            <a:off x="6901755" y="3553951"/>
            <a:ext cx="908180" cy="0"/>
          </a:xfrm>
          <a:prstGeom prst="straightConnector1">
            <a:avLst/>
          </a:prstGeom>
          <a:ln w="38100">
            <a:solidFill>
              <a:srgbClr val="2C38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79833F50-576E-AB56-9351-20A4DD9E0A38}"/>
              </a:ext>
            </a:extLst>
          </p:cNvPr>
          <p:cNvCxnSpPr/>
          <p:nvPr/>
        </p:nvCxnSpPr>
        <p:spPr>
          <a:xfrm flipV="1">
            <a:off x="9486122" y="2280064"/>
            <a:ext cx="1461796" cy="519120"/>
          </a:xfrm>
          <a:prstGeom prst="curvedConnector3">
            <a:avLst>
              <a:gd name="adj1" fmla="val 101064"/>
            </a:avLst>
          </a:prstGeom>
          <a:ln w="38100">
            <a:solidFill>
              <a:srgbClr val="2C38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E2D82B23-9FAF-483B-4DB3-637F44A03049}"/>
              </a:ext>
            </a:extLst>
          </p:cNvPr>
          <p:cNvCxnSpPr/>
          <p:nvPr/>
        </p:nvCxnSpPr>
        <p:spPr>
          <a:xfrm>
            <a:off x="9703837" y="4652099"/>
            <a:ext cx="1189073" cy="610366"/>
          </a:xfrm>
          <a:prstGeom prst="curvedConnector3">
            <a:avLst>
              <a:gd name="adj1" fmla="val 99697"/>
            </a:avLst>
          </a:prstGeom>
          <a:ln w="38100">
            <a:solidFill>
              <a:srgbClr val="2C38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9877B5C1-D956-9693-E524-8370E6259F9F}"/>
              </a:ext>
            </a:extLst>
          </p:cNvPr>
          <p:cNvCxnSpPr/>
          <p:nvPr/>
        </p:nvCxnSpPr>
        <p:spPr>
          <a:xfrm rot="10800000">
            <a:off x="6457564" y="2280065"/>
            <a:ext cx="1498339" cy="755495"/>
          </a:xfrm>
          <a:prstGeom prst="curvedConnector3">
            <a:avLst>
              <a:gd name="adj1" fmla="val 99818"/>
            </a:avLst>
          </a:prstGeom>
          <a:ln w="38100">
            <a:solidFill>
              <a:srgbClr val="2C38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D983F8-05A8-9D6F-2AA0-264876F49C3E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최승혁</a:t>
            </a: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B592E0B3-1C33-1252-194B-58B82B84D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1679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6"/>
    </mc:Choice>
    <mc:Fallback>
      <p:transition spd="slow" advTm="9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자동 브레이크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1EA35-6E36-F13A-28ED-46B29B938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49" t="7506" r="6868" b="2229"/>
          <a:stretch/>
        </p:blipFill>
        <p:spPr>
          <a:xfrm>
            <a:off x="5851266" y="1207077"/>
            <a:ext cx="2181278" cy="2596758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D15CD-28D7-BC6A-751E-5EA0C92460E6}"/>
              </a:ext>
            </a:extLst>
          </p:cNvPr>
          <p:cNvSpPr txBox="1"/>
          <p:nvPr/>
        </p:nvSpPr>
        <p:spPr>
          <a:xfrm>
            <a:off x="5773622" y="3953497"/>
            <a:ext cx="6039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111111"/>
                </a:solidFill>
                <a:effectLst/>
                <a:latin typeface="+mn-ea"/>
              </a:rPr>
              <a:t>낙상 및 </a:t>
            </a:r>
            <a:r>
              <a:rPr lang="ko-KR" altLang="en-US" sz="1400" b="1" i="0" dirty="0" err="1">
                <a:solidFill>
                  <a:srgbClr val="111111"/>
                </a:solidFill>
                <a:effectLst/>
                <a:latin typeface="+mn-ea"/>
              </a:rPr>
              <a:t>굴러감</a:t>
            </a:r>
            <a:r>
              <a:rPr lang="ko-KR" altLang="en-US" sz="1400" b="1" i="0" dirty="0">
                <a:solidFill>
                  <a:srgbClr val="111111"/>
                </a:solidFill>
                <a:effectLst/>
                <a:latin typeface="+mn-ea"/>
              </a:rPr>
              <a:t> 사고를 예방하기 위한 유모차의</a:t>
            </a:r>
            <a:endParaRPr lang="en-US" altLang="ko-KR" sz="1400" b="1" i="0" dirty="0">
              <a:solidFill>
                <a:srgbClr val="111111"/>
              </a:solidFill>
              <a:effectLst/>
              <a:latin typeface="+mn-ea"/>
            </a:endParaRPr>
          </a:p>
          <a:p>
            <a:r>
              <a:rPr lang="en-US" altLang="ko-KR" sz="1400" b="1" dirty="0">
                <a:solidFill>
                  <a:srgbClr val="111111"/>
                </a:solidFill>
                <a:latin typeface="+mn-ea"/>
              </a:rPr>
              <a:t>    </a:t>
            </a:r>
            <a:r>
              <a:rPr lang="ko-KR" altLang="en-US" sz="1400" b="1" i="0" dirty="0">
                <a:solidFill>
                  <a:srgbClr val="111111"/>
                </a:solidFill>
                <a:effectLst/>
                <a:latin typeface="+mn-ea"/>
              </a:rPr>
              <a:t>자동 브레이크 시스템</a:t>
            </a:r>
          </a:p>
          <a:p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유모차의 손잡이에 보호자를 감지하는 압력센서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ko-KR" altLang="en-US" sz="1400" b="1" dirty="0">
                <a:latin typeface="+mn-ea"/>
              </a:rPr>
              <a:t>적외선 거리 측정 센서 연결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손이 손잡이에서 떨어지는 경우 유모차 바퀴에 브레이크를 작동시킴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n-ea"/>
              </a:rPr>
              <a:t>서보</a:t>
            </a:r>
            <a:r>
              <a:rPr lang="ko-KR" altLang="en-US" sz="1400" b="1" dirty="0">
                <a:latin typeface="+mn-ea"/>
              </a:rPr>
              <a:t> 모터 힘의 세기를 조절하며 유아의 추락 사고 방지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E028BE-ECE3-F6E6-69CE-554931C5EB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31" t="5537" r="-82" b="20906"/>
          <a:stretch/>
        </p:blipFill>
        <p:spPr>
          <a:xfrm>
            <a:off x="1065196" y="1207077"/>
            <a:ext cx="4184901" cy="4692496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81C0C-0038-6076-72B5-10E733FAAA1A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이용주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E35654B8-83F0-54FB-EFDA-171077FED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13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47"/>
    </mc:Choice>
    <mc:Fallback>
      <p:transition spd="slow" advTm="24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자동 브레이크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139FDA-242F-D156-E421-7EE84758BB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5"/>
          <a:stretch/>
        </p:blipFill>
        <p:spPr>
          <a:xfrm>
            <a:off x="5653087" y="1350905"/>
            <a:ext cx="2745661" cy="2405147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244EF-13B7-3213-D839-4BF57743D8C9}"/>
              </a:ext>
            </a:extLst>
          </p:cNvPr>
          <p:cNvSpPr txBox="1"/>
          <p:nvPr/>
        </p:nvSpPr>
        <p:spPr>
          <a:xfrm>
            <a:off x="5651214" y="4311961"/>
            <a:ext cx="51187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공유 자전거 잠금 장치에서 아이디어를 얻음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바퀴의 살에 걸쇠를 걸어 굴러가지 못하게 함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신호 제어를 통해 잠금 및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해제를 실시</a:t>
            </a:r>
            <a:endParaRPr lang="en-US" altLang="ko-KR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E20FD6-CF0F-2720-A182-1B504E27C0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62" r="6883" b="6775"/>
          <a:stretch/>
        </p:blipFill>
        <p:spPr>
          <a:xfrm>
            <a:off x="8797798" y="1350905"/>
            <a:ext cx="2745662" cy="2405149"/>
          </a:xfrm>
          <a:prstGeom prst="rect">
            <a:avLst/>
          </a:prstGeom>
          <a:ln>
            <a:solidFill>
              <a:srgbClr val="2C3865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0C75B6-3401-A5B1-2C9A-FC3EAD27A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268" y="1350905"/>
            <a:ext cx="4294342" cy="4687200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C189C-189B-8246-47A6-0E65BD544D68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이용주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FE34FC27-72B5-76C7-9740-FF87AB198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485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90"/>
    </mc:Choice>
    <mc:Fallback>
      <p:transition spd="slow" advTm="12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온도 확인 및 </a:t>
            </a:r>
            <a:r>
              <a:rPr lang="en-US" altLang="ko-KR" sz="2800" b="1" spc="-200" dirty="0">
                <a:solidFill>
                  <a:prstClr val="black"/>
                </a:solidFill>
                <a:latin typeface="+mj-ea"/>
                <a:ea typeface="+mj-ea"/>
              </a:rPr>
              <a:t>LED 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알림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1DFD53-1569-2B3D-14DE-5B0915A43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1" y="4133849"/>
            <a:ext cx="10020078" cy="1803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9AC82-86AA-F7A4-46BB-5F7270537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1" y="1411932"/>
            <a:ext cx="4738722" cy="2186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609ED9-DD7E-D46B-1D0C-1411BB3C5692}"/>
              </a:ext>
            </a:extLst>
          </p:cNvPr>
          <p:cNvSpPr txBox="1"/>
          <p:nvPr/>
        </p:nvSpPr>
        <p:spPr>
          <a:xfrm>
            <a:off x="6096000" y="1674674"/>
            <a:ext cx="5111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IOT</a:t>
            </a:r>
            <a:r>
              <a:rPr lang="ko-KR" altLang="en-US" b="1" dirty="0">
                <a:latin typeface="+mn-ea"/>
              </a:rPr>
              <a:t>를 활용한 스마트 유모차에서 온도센서를 활용하여 아이의 체온을 측정함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본 논문에서는 물체 표면에서 방출되는</a:t>
            </a:r>
            <a:r>
              <a:rPr lang="en-US" altLang="ko-KR" b="1" dirty="0">
                <a:solidFill>
                  <a:srgbClr val="F2F2F2"/>
                </a:solidFill>
                <a:latin typeface="+mn-ea"/>
              </a:rPr>
              <a:t>…….</a:t>
            </a:r>
            <a:r>
              <a:rPr lang="ko-KR" altLang="en-US" b="1" dirty="0">
                <a:latin typeface="+mn-ea"/>
              </a:rPr>
              <a:t>적외선을 감지하여 표면 온도에 비례하는</a:t>
            </a:r>
            <a:r>
              <a:rPr lang="en-US" altLang="ko-KR" b="1" dirty="0">
                <a:solidFill>
                  <a:srgbClr val="F2F2F2"/>
                </a:solidFill>
                <a:latin typeface="+mn-ea"/>
              </a:rPr>
              <a:t>….</a:t>
            </a:r>
            <a:r>
              <a:rPr lang="ko-KR" altLang="en-US" b="1" dirty="0">
                <a:latin typeface="+mn-ea"/>
              </a:rPr>
              <a:t>전기신호를 생성함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5BB0A-02E0-9AFC-090C-1985E4FE3E3D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 err="1">
                <a:solidFill>
                  <a:schemeClr val="bg1"/>
                </a:solidFill>
                <a:latin typeface="+mn-ea"/>
              </a:rPr>
              <a:t>박경인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820C5B26-352C-9694-62D5-8120C0D28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7967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27"/>
    </mc:Choice>
    <mc:Fallback>
      <p:transition spd="slow" advTm="19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4CE53C-BB79-43E4-BCCF-F50A58C018CB}"/>
              </a:ext>
            </a:extLst>
          </p:cNvPr>
          <p:cNvSpPr/>
          <p:nvPr/>
        </p:nvSpPr>
        <p:spPr>
          <a:xfrm>
            <a:off x="308395" y="211518"/>
            <a:ext cx="97585" cy="472314"/>
          </a:xfrm>
          <a:prstGeom prst="rect">
            <a:avLst/>
          </a:prstGeom>
          <a:solidFill>
            <a:srgbClr val="2C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42F82-2A09-424E-D726-CB1D37CD787F}"/>
              </a:ext>
            </a:extLst>
          </p:cNvPr>
          <p:cNvSpPr txBox="1"/>
          <p:nvPr/>
        </p:nvSpPr>
        <p:spPr>
          <a:xfrm>
            <a:off x="466724" y="173418"/>
            <a:ext cx="1037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기술 분석 </a:t>
            </a:r>
            <a:r>
              <a:rPr kumimoji="0" lang="en-US" altLang="ko-KR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800" b="1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범죄</a:t>
            </a:r>
            <a:r>
              <a:rPr lang="ko-KR" altLang="en-US" sz="2800" b="1" spc="-200" dirty="0">
                <a:solidFill>
                  <a:prstClr val="black"/>
                </a:solidFill>
                <a:latin typeface="+mj-ea"/>
                <a:ea typeface="+mj-ea"/>
              </a:rPr>
              <a:t> 예방</a:t>
            </a:r>
            <a:endParaRPr kumimoji="0" lang="ko-KR" altLang="en-US" sz="2800" b="1" i="0" u="none" strike="noStrike" kern="1200" cap="none" spc="-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8377B-9D14-0E05-B706-2178D1A6A5BB}"/>
              </a:ext>
            </a:extLst>
          </p:cNvPr>
          <p:cNvSpPr txBox="1"/>
          <p:nvPr/>
        </p:nvSpPr>
        <p:spPr>
          <a:xfrm>
            <a:off x="6605587" y="2772885"/>
            <a:ext cx="5319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통신 거리</a:t>
            </a:r>
            <a:r>
              <a:rPr lang="en-US" altLang="ko-KR" b="1" dirty="0">
                <a:latin typeface="+mn-ea"/>
              </a:rPr>
              <a:t>: 10m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동작 온도</a:t>
            </a:r>
            <a:r>
              <a:rPr lang="en-US" altLang="ko-KR" b="1" dirty="0">
                <a:latin typeface="+mn-ea"/>
              </a:rPr>
              <a:t>: -25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+mn-ea"/>
              </a:rPr>
              <a:t>° ~ 75°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202122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202122"/>
                </a:solidFill>
                <a:latin typeface="+mn-ea"/>
              </a:rPr>
              <a:t>아두이노를</a:t>
            </a:r>
            <a:r>
              <a:rPr lang="ko-KR" altLang="en-US" b="1" dirty="0">
                <a:solidFill>
                  <a:srgbClr val="202122"/>
                </a:solidFill>
                <a:latin typeface="+mn-ea"/>
              </a:rPr>
              <a:t> 통해 신호의 세기를 측정할 수 있음</a:t>
            </a:r>
            <a:endParaRPr lang="ko-KR" altLang="en-US" b="1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DFC83B-7976-67A8-9034-FD7F3328C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72" y="1390650"/>
            <a:ext cx="5655928" cy="4171949"/>
          </a:xfrm>
          <a:prstGeom prst="rect">
            <a:avLst/>
          </a:prstGeom>
          <a:ln>
            <a:solidFill>
              <a:srgbClr val="2C3865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8661CD-FD79-57B6-C5A5-53D66EE3BF25}"/>
              </a:ext>
            </a:extLst>
          </p:cNvPr>
          <p:cNvSpPr txBox="1"/>
          <p:nvPr/>
        </p:nvSpPr>
        <p:spPr>
          <a:xfrm>
            <a:off x="83718" y="6497339"/>
            <a:ext cx="1455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작성자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김형준</a:t>
            </a:r>
          </a:p>
        </p:txBody>
      </p:sp>
      <p:pic>
        <p:nvPicPr>
          <p:cNvPr id="37" name="오디오 36">
            <a:hlinkClick r:id="" action="ppaction://media"/>
            <a:extLst>
              <a:ext uri="{FF2B5EF4-FFF2-40B4-BE49-F238E27FC236}">
                <a16:creationId xmlns:a16="http://schemas.microsoft.com/office/drawing/2014/main" id="{3935B578-BB88-3A66-D4AC-5D7934A8FD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610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40"/>
    </mc:Choice>
    <mc:Fallback>
      <p:transition spd="slow" advTm="53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68DD9E2A6110489D5C46C2F23345A5" ma:contentTypeVersion="6" ma:contentTypeDescription="새 문서를 만듭니다." ma:contentTypeScope="" ma:versionID="dd09dee292aaa0d1f5947086c5e7c0cf">
  <xsd:schema xmlns:xsd="http://www.w3.org/2001/XMLSchema" xmlns:xs="http://www.w3.org/2001/XMLSchema" xmlns:p="http://schemas.microsoft.com/office/2006/metadata/properties" xmlns:ns3="1628c935-0964-494a-aab1-6118f7fc9ddd" targetNamespace="http://schemas.microsoft.com/office/2006/metadata/properties" ma:root="true" ma:fieldsID="d94306a52d8562f4b6499e0e8c84344a" ns3:_="">
    <xsd:import namespace="1628c935-0964-494a-aab1-6118f7fc9d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28c935-0964-494a-aab1-6118f7fc9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628c935-0964-494a-aab1-6118f7fc9dd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36B876-DBC6-4188-90D0-ECE465AE88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28c935-0964-494a-aab1-6118f7fc9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E2326D-A809-4E2F-8491-71863B76185B}">
  <ds:schemaRefs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1628c935-0964-494a-aab1-6118f7fc9ddd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0270310-758D-4923-BD5D-D161FF5E5B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XNOR-SRAM In-Memory Computing SRAM Macro for BinaryTernary Deep Neural Networks_6</Template>
  <TotalTime>1513</TotalTime>
  <Words>1229</Words>
  <Application>Microsoft Office PowerPoint</Application>
  <PresentationFormat>와이드스크린</PresentationFormat>
  <Paragraphs>380</Paragraphs>
  <Slides>23</Slides>
  <Notes>22</Notes>
  <HiddenSlides>0</HiddenSlides>
  <MMClips>23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Times New Roman</vt:lpstr>
      <vt:lpstr>Arial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김형준</dc:creator>
  <cp:lastModifiedBy>경인 박</cp:lastModifiedBy>
  <cp:revision>278</cp:revision>
  <dcterms:created xsi:type="dcterms:W3CDTF">2023-08-22T13:08:12Z</dcterms:created>
  <dcterms:modified xsi:type="dcterms:W3CDTF">2023-09-15T04:48:29Z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0x010100CD68DD9E2A6110489D5C46C2F23345A5</vt:lpwstr>
  </property>
</Properties>
</file>